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27"/>
  </p:notesMasterIdLst>
  <p:handoutMasterIdLst>
    <p:handoutMasterId r:id="rId228"/>
  </p:handoutMasterIdLst>
  <p:sldIdLst>
    <p:sldId id="320" r:id="rId2"/>
    <p:sldId id="461" r:id="rId3"/>
    <p:sldId id="462" r:id="rId4"/>
    <p:sldId id="463" r:id="rId5"/>
    <p:sldId id="464" r:id="rId6"/>
    <p:sldId id="465" r:id="rId7"/>
    <p:sldId id="354" r:id="rId8"/>
    <p:sldId id="375" r:id="rId9"/>
    <p:sldId id="486" r:id="rId10"/>
    <p:sldId id="355" r:id="rId11"/>
    <p:sldId id="357" r:id="rId12"/>
    <p:sldId id="358" r:id="rId13"/>
    <p:sldId id="421" r:id="rId14"/>
    <p:sldId id="361" r:id="rId15"/>
    <p:sldId id="362" r:id="rId16"/>
    <p:sldId id="422" r:id="rId17"/>
    <p:sldId id="365" r:id="rId18"/>
    <p:sldId id="366" r:id="rId19"/>
    <p:sldId id="367" r:id="rId20"/>
    <p:sldId id="423" r:id="rId21"/>
    <p:sldId id="468" r:id="rId22"/>
    <p:sldId id="487" r:id="rId23"/>
    <p:sldId id="371" r:id="rId24"/>
    <p:sldId id="373" r:id="rId25"/>
    <p:sldId id="374" r:id="rId26"/>
    <p:sldId id="376" r:id="rId27"/>
    <p:sldId id="377" r:id="rId28"/>
    <p:sldId id="378" r:id="rId29"/>
    <p:sldId id="379" r:id="rId30"/>
    <p:sldId id="380" r:id="rId31"/>
    <p:sldId id="382" r:id="rId32"/>
    <p:sldId id="384" r:id="rId33"/>
    <p:sldId id="385" r:id="rId34"/>
    <p:sldId id="388" r:id="rId35"/>
    <p:sldId id="389" r:id="rId36"/>
    <p:sldId id="424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425" r:id="rId45"/>
    <p:sldId id="485" r:id="rId46"/>
    <p:sldId id="403" r:id="rId47"/>
    <p:sldId id="404" r:id="rId48"/>
    <p:sldId id="406" r:id="rId49"/>
    <p:sldId id="407" r:id="rId50"/>
    <p:sldId id="408" r:id="rId51"/>
    <p:sldId id="409" r:id="rId52"/>
    <p:sldId id="411" r:id="rId53"/>
    <p:sldId id="412" r:id="rId54"/>
    <p:sldId id="426" r:id="rId55"/>
    <p:sldId id="477" r:id="rId56"/>
    <p:sldId id="416" r:id="rId57"/>
    <p:sldId id="417" r:id="rId58"/>
    <p:sldId id="419" r:id="rId59"/>
    <p:sldId id="491" r:id="rId60"/>
    <p:sldId id="492" r:id="rId61"/>
    <p:sldId id="493" r:id="rId62"/>
    <p:sldId id="494" r:id="rId63"/>
    <p:sldId id="495" r:id="rId64"/>
    <p:sldId id="497" r:id="rId65"/>
    <p:sldId id="498" r:id="rId66"/>
    <p:sldId id="499" r:id="rId67"/>
    <p:sldId id="500" r:id="rId68"/>
    <p:sldId id="502" r:id="rId69"/>
    <p:sldId id="503" r:id="rId70"/>
    <p:sldId id="504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520" r:id="rId86"/>
    <p:sldId id="521" r:id="rId87"/>
    <p:sldId id="522" r:id="rId88"/>
    <p:sldId id="523" r:id="rId89"/>
    <p:sldId id="524" r:id="rId90"/>
    <p:sldId id="525" r:id="rId91"/>
    <p:sldId id="526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541" r:id="rId104"/>
    <p:sldId id="542" r:id="rId105"/>
    <p:sldId id="543" r:id="rId106"/>
    <p:sldId id="544" r:id="rId107"/>
    <p:sldId id="545" r:id="rId108"/>
    <p:sldId id="546" r:id="rId109"/>
    <p:sldId id="547" r:id="rId110"/>
    <p:sldId id="548" r:id="rId111"/>
    <p:sldId id="549" r:id="rId112"/>
    <p:sldId id="550" r:id="rId113"/>
    <p:sldId id="551" r:id="rId114"/>
    <p:sldId id="552" r:id="rId115"/>
    <p:sldId id="553" r:id="rId116"/>
    <p:sldId id="555" r:id="rId117"/>
    <p:sldId id="556" r:id="rId118"/>
    <p:sldId id="557" r:id="rId119"/>
    <p:sldId id="558" r:id="rId120"/>
    <p:sldId id="559" r:id="rId121"/>
    <p:sldId id="560" r:id="rId122"/>
    <p:sldId id="561" r:id="rId123"/>
    <p:sldId id="562" r:id="rId124"/>
    <p:sldId id="563" r:id="rId125"/>
    <p:sldId id="564" r:id="rId126"/>
    <p:sldId id="565" r:id="rId127"/>
    <p:sldId id="566" r:id="rId128"/>
    <p:sldId id="567" r:id="rId129"/>
    <p:sldId id="569" r:id="rId130"/>
    <p:sldId id="570" r:id="rId131"/>
    <p:sldId id="571" r:id="rId132"/>
    <p:sldId id="572" r:id="rId133"/>
    <p:sldId id="574" r:id="rId134"/>
    <p:sldId id="575" r:id="rId135"/>
    <p:sldId id="584" r:id="rId136"/>
    <p:sldId id="586" r:id="rId137"/>
    <p:sldId id="587" r:id="rId138"/>
    <p:sldId id="589" r:id="rId139"/>
    <p:sldId id="590" r:id="rId140"/>
    <p:sldId id="591" r:id="rId141"/>
    <p:sldId id="592" r:id="rId142"/>
    <p:sldId id="593" r:id="rId143"/>
    <p:sldId id="595" r:id="rId144"/>
    <p:sldId id="597" r:id="rId145"/>
    <p:sldId id="598" r:id="rId146"/>
    <p:sldId id="599" r:id="rId147"/>
    <p:sldId id="600" r:id="rId148"/>
    <p:sldId id="602" r:id="rId149"/>
    <p:sldId id="604" r:id="rId150"/>
    <p:sldId id="606" r:id="rId151"/>
    <p:sldId id="607" r:id="rId152"/>
    <p:sldId id="609" r:id="rId153"/>
    <p:sldId id="611" r:id="rId154"/>
    <p:sldId id="612" r:id="rId155"/>
    <p:sldId id="613" r:id="rId156"/>
    <p:sldId id="614" r:id="rId157"/>
    <p:sldId id="616" r:id="rId158"/>
    <p:sldId id="617" r:id="rId159"/>
    <p:sldId id="625" r:id="rId160"/>
    <p:sldId id="626" r:id="rId161"/>
    <p:sldId id="627" r:id="rId162"/>
    <p:sldId id="628" r:id="rId163"/>
    <p:sldId id="629" r:id="rId164"/>
    <p:sldId id="630" r:id="rId165"/>
    <p:sldId id="631" r:id="rId166"/>
    <p:sldId id="632" r:id="rId167"/>
    <p:sldId id="633" r:id="rId168"/>
    <p:sldId id="634" r:id="rId169"/>
    <p:sldId id="635" r:id="rId170"/>
    <p:sldId id="636" r:id="rId171"/>
    <p:sldId id="637" r:id="rId172"/>
    <p:sldId id="638" r:id="rId173"/>
    <p:sldId id="639" r:id="rId174"/>
    <p:sldId id="640" r:id="rId175"/>
    <p:sldId id="641" r:id="rId176"/>
    <p:sldId id="642" r:id="rId177"/>
    <p:sldId id="643" r:id="rId178"/>
    <p:sldId id="644" r:id="rId179"/>
    <p:sldId id="645" r:id="rId180"/>
    <p:sldId id="646" r:id="rId181"/>
    <p:sldId id="647" r:id="rId182"/>
    <p:sldId id="648" r:id="rId183"/>
    <p:sldId id="649" r:id="rId184"/>
    <p:sldId id="650" r:id="rId185"/>
    <p:sldId id="651" r:id="rId186"/>
    <p:sldId id="652" r:id="rId187"/>
    <p:sldId id="653" r:id="rId188"/>
    <p:sldId id="654" r:id="rId189"/>
    <p:sldId id="655" r:id="rId190"/>
    <p:sldId id="656" r:id="rId191"/>
    <p:sldId id="657" r:id="rId192"/>
    <p:sldId id="658" r:id="rId193"/>
    <p:sldId id="659" r:id="rId194"/>
    <p:sldId id="660" r:id="rId195"/>
    <p:sldId id="661" r:id="rId196"/>
    <p:sldId id="662" r:id="rId197"/>
    <p:sldId id="663" r:id="rId198"/>
    <p:sldId id="664" r:id="rId199"/>
    <p:sldId id="665" r:id="rId200"/>
    <p:sldId id="666" r:id="rId201"/>
    <p:sldId id="667" r:id="rId202"/>
    <p:sldId id="668" r:id="rId203"/>
    <p:sldId id="669" r:id="rId204"/>
    <p:sldId id="670" r:id="rId205"/>
    <p:sldId id="671" r:id="rId206"/>
    <p:sldId id="672" r:id="rId207"/>
    <p:sldId id="673" r:id="rId208"/>
    <p:sldId id="674" r:id="rId209"/>
    <p:sldId id="675" r:id="rId210"/>
    <p:sldId id="676" r:id="rId211"/>
    <p:sldId id="677" r:id="rId212"/>
    <p:sldId id="678" r:id="rId213"/>
    <p:sldId id="679" r:id="rId214"/>
    <p:sldId id="680" r:id="rId215"/>
    <p:sldId id="681" r:id="rId216"/>
    <p:sldId id="682" r:id="rId217"/>
    <p:sldId id="683" r:id="rId218"/>
    <p:sldId id="684" r:id="rId219"/>
    <p:sldId id="685" r:id="rId220"/>
    <p:sldId id="686" r:id="rId221"/>
    <p:sldId id="687" r:id="rId222"/>
    <p:sldId id="688" r:id="rId223"/>
    <p:sldId id="689" r:id="rId224"/>
    <p:sldId id="690" r:id="rId225"/>
    <p:sldId id="691" r:id="rId22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F2E"/>
    <a:srgbClr val="FFFFFF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 autoAdjust="0"/>
  </p:normalViewPr>
  <p:slideViewPr>
    <p:cSldViewPr>
      <p:cViewPr varScale="1">
        <p:scale>
          <a:sx n="52" d="100"/>
          <a:sy n="52" d="100"/>
        </p:scale>
        <p:origin x="9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5.xml"/><Relationship Id="rId18" Type="http://schemas.openxmlformats.org/officeDocument/2006/relationships/slide" Target="slides/slide31.xml"/><Relationship Id="rId26" Type="http://schemas.openxmlformats.org/officeDocument/2006/relationships/slide" Target="slides/slide45.xml"/><Relationship Id="rId39" Type="http://schemas.openxmlformats.org/officeDocument/2006/relationships/slide" Target="slides/slide67.xml"/><Relationship Id="rId21" Type="http://schemas.openxmlformats.org/officeDocument/2006/relationships/slide" Target="slides/slide34.xml"/><Relationship Id="rId34" Type="http://schemas.openxmlformats.org/officeDocument/2006/relationships/slide" Target="slides/slide60.xml"/><Relationship Id="rId42" Type="http://schemas.openxmlformats.org/officeDocument/2006/relationships/slide" Target="slides/slide75.xml"/><Relationship Id="rId47" Type="http://schemas.openxmlformats.org/officeDocument/2006/relationships/slide" Target="slides/slide80.xml"/><Relationship Id="rId50" Type="http://schemas.openxmlformats.org/officeDocument/2006/relationships/slide" Target="slides/slide83.xml"/><Relationship Id="rId7" Type="http://schemas.openxmlformats.org/officeDocument/2006/relationships/slide" Target="slides/slide9.xml"/><Relationship Id="rId2" Type="http://schemas.openxmlformats.org/officeDocument/2006/relationships/slide" Target="slides/slide3.xml"/><Relationship Id="rId16" Type="http://schemas.openxmlformats.org/officeDocument/2006/relationships/slide" Target="slides/slide28.xml"/><Relationship Id="rId29" Type="http://schemas.openxmlformats.org/officeDocument/2006/relationships/slide" Target="slides/slide49.xml"/><Relationship Id="rId11" Type="http://schemas.openxmlformats.org/officeDocument/2006/relationships/slide" Target="slides/slide23.xml"/><Relationship Id="rId24" Type="http://schemas.openxmlformats.org/officeDocument/2006/relationships/slide" Target="slides/slide39.xml"/><Relationship Id="rId32" Type="http://schemas.openxmlformats.org/officeDocument/2006/relationships/slide" Target="slides/slide57.xml"/><Relationship Id="rId37" Type="http://schemas.openxmlformats.org/officeDocument/2006/relationships/slide" Target="slides/slide65.xml"/><Relationship Id="rId40" Type="http://schemas.openxmlformats.org/officeDocument/2006/relationships/slide" Target="slides/slide68.xml"/><Relationship Id="rId45" Type="http://schemas.openxmlformats.org/officeDocument/2006/relationships/slide" Target="slides/slide78.xml"/><Relationship Id="rId5" Type="http://schemas.openxmlformats.org/officeDocument/2006/relationships/slide" Target="slides/slide6.xml"/><Relationship Id="rId15" Type="http://schemas.openxmlformats.org/officeDocument/2006/relationships/slide" Target="slides/slide27.xml"/><Relationship Id="rId23" Type="http://schemas.openxmlformats.org/officeDocument/2006/relationships/slide" Target="slides/slide38.xml"/><Relationship Id="rId28" Type="http://schemas.openxmlformats.org/officeDocument/2006/relationships/slide" Target="slides/slide48.xml"/><Relationship Id="rId36" Type="http://schemas.openxmlformats.org/officeDocument/2006/relationships/slide" Target="slides/slide64.xml"/><Relationship Id="rId49" Type="http://schemas.openxmlformats.org/officeDocument/2006/relationships/slide" Target="slides/slide82.xml"/><Relationship Id="rId10" Type="http://schemas.openxmlformats.org/officeDocument/2006/relationships/slide" Target="slides/slide18.xml"/><Relationship Id="rId19" Type="http://schemas.openxmlformats.org/officeDocument/2006/relationships/slide" Target="slides/slide32.xml"/><Relationship Id="rId31" Type="http://schemas.openxmlformats.org/officeDocument/2006/relationships/slide" Target="slides/slide56.xml"/><Relationship Id="rId44" Type="http://schemas.openxmlformats.org/officeDocument/2006/relationships/slide" Target="slides/slide77.xml"/><Relationship Id="rId4" Type="http://schemas.openxmlformats.org/officeDocument/2006/relationships/slide" Target="slides/slide5.xml"/><Relationship Id="rId9" Type="http://schemas.openxmlformats.org/officeDocument/2006/relationships/slide" Target="slides/slide17.xml"/><Relationship Id="rId14" Type="http://schemas.openxmlformats.org/officeDocument/2006/relationships/slide" Target="slides/slide26.xml"/><Relationship Id="rId22" Type="http://schemas.openxmlformats.org/officeDocument/2006/relationships/slide" Target="slides/slide37.xml"/><Relationship Id="rId27" Type="http://schemas.openxmlformats.org/officeDocument/2006/relationships/slide" Target="slides/slide46.xml"/><Relationship Id="rId30" Type="http://schemas.openxmlformats.org/officeDocument/2006/relationships/slide" Target="slides/slide50.xml"/><Relationship Id="rId35" Type="http://schemas.openxmlformats.org/officeDocument/2006/relationships/slide" Target="slides/slide61.xml"/><Relationship Id="rId43" Type="http://schemas.openxmlformats.org/officeDocument/2006/relationships/slide" Target="slides/slide76.xml"/><Relationship Id="rId48" Type="http://schemas.openxmlformats.org/officeDocument/2006/relationships/slide" Target="slides/slide81.xml"/><Relationship Id="rId8" Type="http://schemas.openxmlformats.org/officeDocument/2006/relationships/slide" Target="slides/slide14.xml"/><Relationship Id="rId51" Type="http://schemas.openxmlformats.org/officeDocument/2006/relationships/slide" Target="slides/slide102.xml"/><Relationship Id="rId3" Type="http://schemas.openxmlformats.org/officeDocument/2006/relationships/slide" Target="slides/slide4.xml"/><Relationship Id="rId12" Type="http://schemas.openxmlformats.org/officeDocument/2006/relationships/slide" Target="slides/slide24.xml"/><Relationship Id="rId17" Type="http://schemas.openxmlformats.org/officeDocument/2006/relationships/slide" Target="slides/slide29.xml"/><Relationship Id="rId25" Type="http://schemas.openxmlformats.org/officeDocument/2006/relationships/slide" Target="slides/slide40.xml"/><Relationship Id="rId33" Type="http://schemas.openxmlformats.org/officeDocument/2006/relationships/slide" Target="slides/slide58.xml"/><Relationship Id="rId38" Type="http://schemas.openxmlformats.org/officeDocument/2006/relationships/slide" Target="slides/slide66.xml"/><Relationship Id="rId46" Type="http://schemas.openxmlformats.org/officeDocument/2006/relationships/slide" Target="slides/slide79.xml"/><Relationship Id="rId20" Type="http://schemas.openxmlformats.org/officeDocument/2006/relationships/slide" Target="slides/slide33.xml"/><Relationship Id="rId41" Type="http://schemas.openxmlformats.org/officeDocument/2006/relationships/slide" Target="slides/slide71.xml"/><Relationship Id="rId1" Type="http://schemas.openxmlformats.org/officeDocument/2006/relationships/slide" Target="slides/slide2.xml"/><Relationship Id="rId6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0CEBC24F-1328-4FAC-B379-2BCA120E4D72}" type="pres">
      <dgm:prSet presAssocID="{608A1EC2-01AF-4247-A15B-978D125804F9}" presName="rootConnector1" presStyleLbl="node1" presStyleIdx="0" presStyleCnt="0"/>
      <dgm:spPr/>
      <dgm:t>
        <a:bodyPr/>
        <a:lstStyle/>
        <a:p>
          <a:endParaRPr lang="bg-BG"/>
        </a:p>
      </dgm:t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  <dgm:t>
        <a:bodyPr/>
        <a:lstStyle/>
        <a:p>
          <a:endParaRPr lang="bg-BG"/>
        </a:p>
      </dgm:t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AC48386-9656-4EC6-8821-0F7E07CC2F1A}" type="pres">
      <dgm:prSet presAssocID="{F11842CF-EC60-488E-9D4F-0DFED0CB0380}" presName="rootConnector" presStyleLbl="node2" presStyleIdx="0" presStyleCnt="4"/>
      <dgm:spPr/>
      <dgm:t>
        <a:bodyPr/>
        <a:lstStyle/>
        <a:p>
          <a:endParaRPr lang="bg-BG"/>
        </a:p>
      </dgm:t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  <dgm:t>
        <a:bodyPr/>
        <a:lstStyle/>
        <a:p>
          <a:endParaRPr lang="bg-BG"/>
        </a:p>
      </dgm:t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B65AC824-25E8-455D-B1AC-2FD0E904FF64}" type="pres">
      <dgm:prSet presAssocID="{D7329EF1-07F8-4005-AE62-EAC2F38A0754}" presName="rootConnector" presStyleLbl="node2" presStyleIdx="1" presStyleCnt="4"/>
      <dgm:spPr/>
      <dgm:t>
        <a:bodyPr/>
        <a:lstStyle/>
        <a:p>
          <a:endParaRPr lang="bg-BG"/>
        </a:p>
      </dgm:t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  <dgm:t>
        <a:bodyPr/>
        <a:lstStyle/>
        <a:p>
          <a:endParaRPr lang="bg-BG"/>
        </a:p>
      </dgm:t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740B1A0-9157-4545-97EB-368FEB272624}" type="pres">
      <dgm:prSet presAssocID="{7C7AC4B4-D3B9-4CC2-B87A-839316F25AF2}" presName="rootConnector" presStyleLbl="node2" presStyleIdx="2" presStyleCnt="4"/>
      <dgm:spPr/>
      <dgm:t>
        <a:bodyPr/>
        <a:lstStyle/>
        <a:p>
          <a:endParaRPr lang="bg-BG"/>
        </a:p>
      </dgm:t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  <dgm:t>
        <a:bodyPr/>
        <a:lstStyle/>
        <a:p>
          <a:endParaRPr lang="bg-BG"/>
        </a:p>
      </dgm:t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59A91F38-2289-4DEA-8B70-9AC77A7B4494}" type="pres">
      <dgm:prSet presAssocID="{B7609963-D7B9-4B17-AF9E-F6B62543970C}" presName="rootConnector" presStyleLbl="node2" presStyleIdx="3" presStyleCnt="4"/>
      <dgm:spPr/>
      <dgm:t>
        <a:bodyPr/>
        <a:lstStyle/>
        <a:p>
          <a:endParaRPr lang="bg-BG"/>
        </a:p>
      </dgm:t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7DBB3F3C-3925-49F1-B528-34553CF325D1}" type="presOf" srcId="{608A1EC2-01AF-4247-A15B-978D125804F9}" destId="{3FACA039-696D-4C69-9B35-11AADEC858A2}" srcOrd="0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E99DB529-1D1F-440D-A641-C9CDF56E8E3E}" type="presOf" srcId="{5263E22A-86A7-4D05-BF79-78924EC4E0A3}" destId="{6F556916-3134-4938-BB1B-C7ACC88A39E8}" srcOrd="0" destOrd="0" presId="urn:microsoft.com/office/officeart/2005/8/layout/orgChart1"/>
    <dgm:cxn modelId="{B9B53CDA-710A-4798-9B88-A86F01958C18}" type="presOf" srcId="{7C7AC4B4-D3B9-4CC2-B87A-839316F25AF2}" destId="{84BDF9D7-71AF-478A-8992-78E523D21C63}" srcOrd="0" destOrd="0" presId="urn:microsoft.com/office/officeart/2005/8/layout/orgChart1"/>
    <dgm:cxn modelId="{C3154F58-AC29-4815-926D-62E1E407EDD6}" type="presOf" srcId="{608A1EC2-01AF-4247-A15B-978D125804F9}" destId="{0CEBC24F-1328-4FAC-B379-2BCA120E4D72}" srcOrd="1" destOrd="0" presId="urn:microsoft.com/office/officeart/2005/8/layout/orgChart1"/>
    <dgm:cxn modelId="{198E97F8-5123-40ED-BB51-84809FD2B29D}" type="presOf" srcId="{B7609963-D7B9-4B17-AF9E-F6B62543970C}" destId="{59A91F38-2289-4DEA-8B70-9AC77A7B4494}" srcOrd="1" destOrd="0" presId="urn:microsoft.com/office/officeart/2005/8/layout/orgChart1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70078D57-B254-44AB-A0DF-2B908B3CCEA3}" type="presOf" srcId="{F11842CF-EC60-488E-9D4F-0DFED0CB0380}" destId="{228FE6FC-7259-4B67-82C5-9C0076AD3ACA}" srcOrd="0" destOrd="0" presId="urn:microsoft.com/office/officeart/2005/8/layout/orgChart1"/>
    <dgm:cxn modelId="{69263160-7C77-4EFC-B532-E94A9D534F40}" type="presOf" srcId="{A4AAF88C-2F9E-4D8B-8972-305B152AE0D7}" destId="{7F3FFE69-D75F-44A3-893C-E8756AA89EAC}" srcOrd="0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D2F73D71-3529-4939-8FE3-179DC32873CA}" type="presOf" srcId="{B7609963-D7B9-4B17-AF9E-F6B62543970C}" destId="{1A6408F8-093E-474D-AB6F-BF0938FAFF71}" srcOrd="0" destOrd="0" presId="urn:microsoft.com/office/officeart/2005/8/layout/orgChart1"/>
    <dgm:cxn modelId="{BA48A4A1-4DDB-4848-871F-954ACB8468CC}" type="presOf" srcId="{DD15F589-53FA-4308-A591-28A8C2968B35}" destId="{FA41F8B3-D593-47C9-A931-F79544E76C04}" srcOrd="0" destOrd="0" presId="urn:microsoft.com/office/officeart/2005/8/layout/orgChart1"/>
    <dgm:cxn modelId="{3D8FE436-C881-4C57-A86F-008DE655D35D}" type="presOf" srcId="{0AB9111E-23F7-47BC-9307-7D65CADBF6D7}" destId="{C79BA2E6-7BA1-4DF0-8AC0-F79C40B6D60B}" srcOrd="0" destOrd="0" presId="urn:microsoft.com/office/officeart/2005/8/layout/orgChart1"/>
    <dgm:cxn modelId="{C45E5E7E-D4A0-4DC6-8DC6-5DE192B35DA7}" type="presOf" srcId="{9B8098CB-6BB8-4AC2-B11B-D5E6DFCC87EB}" destId="{45E166D6-D565-4268-934A-48C967E831B3}" srcOrd="0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DFD1D6EA-1001-47EF-BAC5-0FE37E9E81CA}" type="presOf" srcId="{D7329EF1-07F8-4005-AE62-EAC2F38A0754}" destId="{1A61650A-88F6-4148-943F-62A660FF946A}" srcOrd="0" destOrd="0" presId="urn:microsoft.com/office/officeart/2005/8/layout/orgChart1"/>
    <dgm:cxn modelId="{17140C02-B430-42D7-9063-8852F3C07B09}" type="presOf" srcId="{7C7AC4B4-D3B9-4CC2-B87A-839316F25AF2}" destId="{7740B1A0-9157-4545-97EB-368FEB272624}" srcOrd="1" destOrd="0" presId="urn:microsoft.com/office/officeart/2005/8/layout/orgChart1"/>
    <dgm:cxn modelId="{50112C11-F6C7-47FE-B4A0-B5E57E10D39E}" type="presOf" srcId="{D7329EF1-07F8-4005-AE62-EAC2F38A0754}" destId="{B65AC824-25E8-455D-B1AC-2FD0E904FF64}" srcOrd="1" destOrd="0" presId="urn:microsoft.com/office/officeart/2005/8/layout/orgChart1"/>
    <dgm:cxn modelId="{C767B520-C8C2-4954-A5DB-8675F6AC6513}" type="presOf" srcId="{F11842CF-EC60-488E-9D4F-0DFED0CB0380}" destId="{7AC48386-9656-4EC6-8821-0F7E07CC2F1A}" srcOrd="1" destOrd="0" presId="urn:microsoft.com/office/officeart/2005/8/layout/orgChart1"/>
    <dgm:cxn modelId="{C9BD1B36-9935-4301-833E-C7DF1F279B8B}" type="presParOf" srcId="{FA41F8B3-D593-47C9-A931-F79544E76C04}" destId="{1876C163-5C32-42B3-8D5D-16E15B8DBB2B}" srcOrd="0" destOrd="0" presId="urn:microsoft.com/office/officeart/2005/8/layout/orgChart1"/>
    <dgm:cxn modelId="{08242A2C-6EE9-4D80-A3D8-3CEF7F9CE83B}" type="presParOf" srcId="{1876C163-5C32-42B3-8D5D-16E15B8DBB2B}" destId="{A929C0FD-7584-4926-BCB9-FE67EB0E1C1C}" srcOrd="0" destOrd="0" presId="urn:microsoft.com/office/officeart/2005/8/layout/orgChart1"/>
    <dgm:cxn modelId="{664C0233-8285-4FB1-B3F1-7AE1D56AB4C6}" type="presParOf" srcId="{A929C0FD-7584-4926-BCB9-FE67EB0E1C1C}" destId="{3FACA039-696D-4C69-9B35-11AADEC858A2}" srcOrd="0" destOrd="0" presId="urn:microsoft.com/office/officeart/2005/8/layout/orgChart1"/>
    <dgm:cxn modelId="{0690DC98-0715-49BF-A4D3-2104ACE1BFAE}" type="presParOf" srcId="{A929C0FD-7584-4926-BCB9-FE67EB0E1C1C}" destId="{0CEBC24F-1328-4FAC-B379-2BCA120E4D72}" srcOrd="1" destOrd="0" presId="urn:microsoft.com/office/officeart/2005/8/layout/orgChart1"/>
    <dgm:cxn modelId="{7347A11B-F4DE-4D98-B8E2-D5DCBF2CC807}" type="presParOf" srcId="{1876C163-5C32-42B3-8D5D-16E15B8DBB2B}" destId="{874CA8BE-F061-48CF-B676-467D315F616D}" srcOrd="1" destOrd="0" presId="urn:microsoft.com/office/officeart/2005/8/layout/orgChart1"/>
    <dgm:cxn modelId="{4E89AA4E-C8E5-4F43-9603-0AE0AFC33546}" type="presParOf" srcId="{874CA8BE-F061-48CF-B676-467D315F616D}" destId="{6F556916-3134-4938-BB1B-C7ACC88A39E8}" srcOrd="0" destOrd="0" presId="urn:microsoft.com/office/officeart/2005/8/layout/orgChart1"/>
    <dgm:cxn modelId="{E0855788-2E02-4FFA-81B8-3C6C4CDCF4F8}" type="presParOf" srcId="{874CA8BE-F061-48CF-B676-467D315F616D}" destId="{26FE4D88-8094-40F2-A9A5-C1E40706E701}" srcOrd="1" destOrd="0" presId="urn:microsoft.com/office/officeart/2005/8/layout/orgChart1"/>
    <dgm:cxn modelId="{17E2921A-A50A-4F63-A985-FAF3744504E0}" type="presParOf" srcId="{26FE4D88-8094-40F2-A9A5-C1E40706E701}" destId="{88EEB339-45F0-44D3-9877-0C78F0C47C89}" srcOrd="0" destOrd="0" presId="urn:microsoft.com/office/officeart/2005/8/layout/orgChart1"/>
    <dgm:cxn modelId="{CD50FF5E-3264-4E21-9ECF-3D4A06B1BCEF}" type="presParOf" srcId="{88EEB339-45F0-44D3-9877-0C78F0C47C89}" destId="{228FE6FC-7259-4B67-82C5-9C0076AD3ACA}" srcOrd="0" destOrd="0" presId="urn:microsoft.com/office/officeart/2005/8/layout/orgChart1"/>
    <dgm:cxn modelId="{7AF13026-4D31-4442-88A2-2C4BDF422C0D}" type="presParOf" srcId="{88EEB339-45F0-44D3-9877-0C78F0C47C89}" destId="{7AC48386-9656-4EC6-8821-0F7E07CC2F1A}" srcOrd="1" destOrd="0" presId="urn:microsoft.com/office/officeart/2005/8/layout/orgChart1"/>
    <dgm:cxn modelId="{9089E9B9-4B05-4CDE-9A0D-61E5A17C97BB}" type="presParOf" srcId="{26FE4D88-8094-40F2-A9A5-C1E40706E701}" destId="{BB0E37DB-4683-4DD3-8E46-BC42C2FA3E6B}" srcOrd="1" destOrd="0" presId="urn:microsoft.com/office/officeart/2005/8/layout/orgChart1"/>
    <dgm:cxn modelId="{221DB4DE-08E1-42BA-BE7C-15D4091DF0A5}" type="presParOf" srcId="{26FE4D88-8094-40F2-A9A5-C1E40706E701}" destId="{8385983F-E726-4C0E-92A4-E4221A5E0E05}" srcOrd="2" destOrd="0" presId="urn:microsoft.com/office/officeart/2005/8/layout/orgChart1"/>
    <dgm:cxn modelId="{EBD1FB90-5BE8-403D-A071-678480292050}" type="presParOf" srcId="{874CA8BE-F061-48CF-B676-467D315F616D}" destId="{7F3FFE69-D75F-44A3-893C-E8756AA89EAC}" srcOrd="2" destOrd="0" presId="urn:microsoft.com/office/officeart/2005/8/layout/orgChart1"/>
    <dgm:cxn modelId="{3926CCC5-E890-4537-B050-621D1C106DBE}" type="presParOf" srcId="{874CA8BE-F061-48CF-B676-467D315F616D}" destId="{C86DEECA-D9D1-4A3C-B23D-7A1431CBDA95}" srcOrd="3" destOrd="0" presId="urn:microsoft.com/office/officeart/2005/8/layout/orgChart1"/>
    <dgm:cxn modelId="{D37DB876-2A91-4F09-B1BD-F69ABE23B05F}" type="presParOf" srcId="{C86DEECA-D9D1-4A3C-B23D-7A1431CBDA95}" destId="{D893DD97-D419-449F-AF14-3948C1DA2F02}" srcOrd="0" destOrd="0" presId="urn:microsoft.com/office/officeart/2005/8/layout/orgChart1"/>
    <dgm:cxn modelId="{8B943242-C14F-4F92-A9D7-2BD409DC35D5}" type="presParOf" srcId="{D893DD97-D419-449F-AF14-3948C1DA2F02}" destId="{1A61650A-88F6-4148-943F-62A660FF946A}" srcOrd="0" destOrd="0" presId="urn:microsoft.com/office/officeart/2005/8/layout/orgChart1"/>
    <dgm:cxn modelId="{4782033C-711A-4277-9599-FB48097A9705}" type="presParOf" srcId="{D893DD97-D419-449F-AF14-3948C1DA2F02}" destId="{B65AC824-25E8-455D-B1AC-2FD0E904FF64}" srcOrd="1" destOrd="0" presId="urn:microsoft.com/office/officeart/2005/8/layout/orgChart1"/>
    <dgm:cxn modelId="{6F4EAFE0-D099-4190-94E7-E15DB05A399A}" type="presParOf" srcId="{C86DEECA-D9D1-4A3C-B23D-7A1431CBDA95}" destId="{92142DBB-3F4F-4452-A8C5-D7BEF4D5E30F}" srcOrd="1" destOrd="0" presId="urn:microsoft.com/office/officeart/2005/8/layout/orgChart1"/>
    <dgm:cxn modelId="{B033B197-C248-4450-A3F2-1217C9ED8A29}" type="presParOf" srcId="{C86DEECA-D9D1-4A3C-B23D-7A1431CBDA95}" destId="{6D12CE1A-6E96-4827-83BE-14E7E66F4B88}" srcOrd="2" destOrd="0" presId="urn:microsoft.com/office/officeart/2005/8/layout/orgChart1"/>
    <dgm:cxn modelId="{F9DE978C-6586-475F-8075-1FF3A4BCA0F5}" type="presParOf" srcId="{874CA8BE-F061-48CF-B676-467D315F616D}" destId="{45E166D6-D565-4268-934A-48C967E831B3}" srcOrd="4" destOrd="0" presId="urn:microsoft.com/office/officeart/2005/8/layout/orgChart1"/>
    <dgm:cxn modelId="{9C8345E9-F597-492D-8ECA-B59EC443AB29}" type="presParOf" srcId="{874CA8BE-F061-48CF-B676-467D315F616D}" destId="{BB44F0E0-2C9E-423E-8069-D6DDA0A16A6A}" srcOrd="5" destOrd="0" presId="urn:microsoft.com/office/officeart/2005/8/layout/orgChart1"/>
    <dgm:cxn modelId="{F3BEFAA1-34C2-4C41-9BA9-77C1A51B5E33}" type="presParOf" srcId="{BB44F0E0-2C9E-423E-8069-D6DDA0A16A6A}" destId="{4C2462D0-B0F4-48F5-9E9B-BF819E6348E4}" srcOrd="0" destOrd="0" presId="urn:microsoft.com/office/officeart/2005/8/layout/orgChart1"/>
    <dgm:cxn modelId="{6A0E5646-87D2-4736-B0E8-E225E42F1A92}" type="presParOf" srcId="{4C2462D0-B0F4-48F5-9E9B-BF819E6348E4}" destId="{84BDF9D7-71AF-478A-8992-78E523D21C63}" srcOrd="0" destOrd="0" presId="urn:microsoft.com/office/officeart/2005/8/layout/orgChart1"/>
    <dgm:cxn modelId="{B27C19AF-B73D-4413-B861-76DFCF50C28E}" type="presParOf" srcId="{4C2462D0-B0F4-48F5-9E9B-BF819E6348E4}" destId="{7740B1A0-9157-4545-97EB-368FEB272624}" srcOrd="1" destOrd="0" presId="urn:microsoft.com/office/officeart/2005/8/layout/orgChart1"/>
    <dgm:cxn modelId="{27DB5CC0-EBCD-4EF4-8FA6-9F5B950258BD}" type="presParOf" srcId="{BB44F0E0-2C9E-423E-8069-D6DDA0A16A6A}" destId="{E49337F8-048F-41BA-814E-5E7B7259422C}" srcOrd="1" destOrd="0" presId="urn:microsoft.com/office/officeart/2005/8/layout/orgChart1"/>
    <dgm:cxn modelId="{22B4FA68-39E6-4D0B-BD3A-BB719A0AAAE8}" type="presParOf" srcId="{BB44F0E0-2C9E-423E-8069-D6DDA0A16A6A}" destId="{0294AAB7-9288-4089-8FFA-D23BA13CD04A}" srcOrd="2" destOrd="0" presId="urn:microsoft.com/office/officeart/2005/8/layout/orgChart1"/>
    <dgm:cxn modelId="{5AC7D2A9-829B-46C4-91F2-F7B5786DB967}" type="presParOf" srcId="{874CA8BE-F061-48CF-B676-467D315F616D}" destId="{C79BA2E6-7BA1-4DF0-8AC0-F79C40B6D60B}" srcOrd="6" destOrd="0" presId="urn:microsoft.com/office/officeart/2005/8/layout/orgChart1"/>
    <dgm:cxn modelId="{307DB518-12DE-4453-8D23-AAE64F074DF5}" type="presParOf" srcId="{874CA8BE-F061-48CF-B676-467D315F616D}" destId="{A7AD03B0-C350-4F74-A7C1-A4B599120E2A}" srcOrd="7" destOrd="0" presId="urn:microsoft.com/office/officeart/2005/8/layout/orgChart1"/>
    <dgm:cxn modelId="{014EE2EF-92EC-4378-A587-EDAA793C2C43}" type="presParOf" srcId="{A7AD03B0-C350-4F74-A7C1-A4B599120E2A}" destId="{F5AD575B-DF86-4CE6-BF88-31A3F51ED98D}" srcOrd="0" destOrd="0" presId="urn:microsoft.com/office/officeart/2005/8/layout/orgChart1"/>
    <dgm:cxn modelId="{AC988A6E-16DD-443B-A665-142B17E7444C}" type="presParOf" srcId="{F5AD575B-DF86-4CE6-BF88-31A3F51ED98D}" destId="{1A6408F8-093E-474D-AB6F-BF0938FAFF71}" srcOrd="0" destOrd="0" presId="urn:microsoft.com/office/officeart/2005/8/layout/orgChart1"/>
    <dgm:cxn modelId="{066F492F-AB75-4386-A00F-108359BCBFB1}" type="presParOf" srcId="{F5AD575B-DF86-4CE6-BF88-31A3F51ED98D}" destId="{59A91F38-2289-4DEA-8B70-9AC77A7B4494}" srcOrd="1" destOrd="0" presId="urn:microsoft.com/office/officeart/2005/8/layout/orgChart1"/>
    <dgm:cxn modelId="{276D0409-0CCB-44F8-8043-1CAC430E088F}" type="presParOf" srcId="{A7AD03B0-C350-4F74-A7C1-A4B599120E2A}" destId="{28815BC9-DEE2-4810-8E2B-A64B9F3D23F8}" srcOrd="1" destOrd="0" presId="urn:microsoft.com/office/officeart/2005/8/layout/orgChart1"/>
    <dgm:cxn modelId="{ADFCA898-5860-41FD-9FC2-8F7D69F654C0}" type="presParOf" srcId="{A7AD03B0-C350-4F74-A7C1-A4B599120E2A}" destId="{183C01C3-D9D1-4768-998F-2EE78725298E}" srcOrd="2" destOrd="0" presId="urn:microsoft.com/office/officeart/2005/8/layout/orgChart1"/>
    <dgm:cxn modelId="{8F372C59-98CF-431D-AB30-406E7026B851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3/2/2015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3/2/2015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30D42-14E7-4D51-A28E-19F625F23506}" type="slidenum">
              <a:rPr lang="en-US" smtClean="0"/>
              <a:pPr/>
              <a:t>4</a:t>
            </a:fld>
            <a:r>
              <a:rPr lang="en-US" dirty="0" smtClean="0"/>
              <a:t>##</a:t>
            </a: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499098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14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79611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47023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16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0643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18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987398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21</a:t>
            </a:fld>
            <a:r>
              <a:rPr lang="en-US" dirty="0" smtClean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106784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23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7925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26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699125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27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49921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38536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770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EA362-CBCC-4B7C-9718-17CBFAD9F0C9}" type="slidenum">
              <a:rPr lang="en-US" smtClean="0"/>
              <a:pPr/>
              <a:t>5</a:t>
            </a:fld>
            <a:r>
              <a:rPr lang="en-US" dirty="0" smtClean="0"/>
              <a:t>##</a:t>
            </a: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81735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02913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225977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66375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875109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711050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81459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65488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479644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575358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1925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6033D-A158-4643-B0CB-9A46D0DC77BD}" type="slidenum">
              <a:rPr lang="en-US" smtClean="0"/>
              <a:pPr/>
              <a:t>6</a:t>
            </a:fld>
            <a:r>
              <a:rPr lang="en-US" dirty="0" smtClean="0"/>
              <a:t>##</a:t>
            </a: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949064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03097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48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75184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0991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7759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47410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797162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09442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84398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57198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832285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8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92352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0719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33626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21226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767959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235213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095731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7487124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1571267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701916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86390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813005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37774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84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54746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85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42902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731624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65990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5211059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7949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60415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9566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13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8154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3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3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01" r:id="rId9"/>
    <p:sldLayoutId id="2147483703" r:id="rId10"/>
    <p:sldLayoutId id="214748370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axdesign/css-cascade-1658158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selectutorial/advanced_conflict.htm" TargetMode="External"/><Relationship Id="rId2" Type="http://schemas.openxmlformats.org/officeDocument/2006/relationships/hyperlink" Target="http://www.smashingmagazine.com/2007/07/27/css-specificity-things-you-should-know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image" Target="../media/image76.gi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gi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2207048"/>
            <a:ext cx="4191000" cy="993352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HTML, Text, Images, Tables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523220"/>
          </a:xfrm>
        </p:spPr>
        <p:txBody>
          <a:bodyPr/>
          <a:lstStyle/>
          <a:p>
            <a:r>
              <a:rPr lang="en-US" dirty="0" smtClean="0"/>
              <a:t>Nikolay Kostov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5801"/>
            <a:ext cx="4114800" cy="1910443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4932" name="Picture 4" descr="http://www.optimiced.com/wp-uploads/2009/07/html-icons-veerl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6" y="1295400"/>
            <a:ext cx="2422524" cy="2422524"/>
          </a:xfrm>
          <a:prstGeom prst="roundRect">
            <a:avLst>
              <a:gd name="adj" fmla="val 3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124934" name="Picture 6" descr="http://www.russellheimlich.com/blog/wp-content/uploads/2007/11/html-source-code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86">
            <a:off x="5772896" y="387891"/>
            <a:ext cx="3098386" cy="1660126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" name="Picture 2" descr="http://www.iconarchive.com/icons/mayosoft/aero-vista/128/Oficina-HTML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201">
            <a:off x="3269472" y="479855"/>
            <a:ext cx="1758366" cy="1758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5" name="Picture 8" descr="My-First-HTML-Page-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4221163"/>
            <a:ext cx="5556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2" y="1143000"/>
            <a:ext cx="4979388" cy="5248275"/>
          </a:xfrm>
          <a:prstGeom prst="roundRect">
            <a:avLst>
              <a:gd name="adj" fmla="val 36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8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CSS styles are inherited and some not</a:t>
            </a:r>
          </a:p>
          <a:p>
            <a:pPr lvl="1"/>
            <a:r>
              <a:rPr lang="en-US" dirty="0" smtClean="0"/>
              <a:t>Text-related and list-related properties are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list-style</a:t>
            </a:r>
            <a:r>
              <a:rPr lang="en-US" dirty="0" smtClean="0"/>
              <a:t>, etc</a:t>
            </a:r>
          </a:p>
          <a:p>
            <a:pPr lvl="1"/>
            <a:r>
              <a:rPr lang="en-US" dirty="0" smtClean="0"/>
              <a:t>Box-related and positioning styles are not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sz="2800" dirty="0" smtClean="0"/>
              <a:t>, etc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 smtClean="0"/>
              <a:t> elements do not inherit color and text-decoration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err="1" smtClean="0"/>
              <a:t>Stylesheets</a:t>
            </a:r>
            <a:r>
              <a:rPr lang="en-US" sz="3000" dirty="0" smtClean="0"/>
              <a:t> consist of rules, selectors, declarations, properties and values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Selectors are separated by commas</a:t>
            </a:r>
          </a:p>
          <a:p>
            <a:pPr>
              <a:defRPr/>
            </a:pPr>
            <a:r>
              <a:rPr lang="en-US" sz="3000" dirty="0" smtClean="0"/>
              <a:t>Declarations are separated by semicolons</a:t>
            </a:r>
          </a:p>
          <a:p>
            <a:pPr>
              <a:defRPr/>
            </a:pPr>
            <a:r>
              <a:rPr lang="en-US" sz="3000" dirty="0" smtClean="0"/>
              <a:t>Properties and values are separated by colons</a:t>
            </a:r>
            <a:endParaRPr lang="bg-BG" sz="3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6019800"/>
            <a:ext cx="7772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 { color: green; font-weight: bold; 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286000"/>
            <a:ext cx="4381500" cy="1143000"/>
          </a:xfrm>
          <a:prstGeom prst="roundRect">
            <a:avLst>
              <a:gd name="adj" fmla="val 8862"/>
            </a:avLst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485346"/>
            <a:ext cx="411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http://css.maxdesign.com.au/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6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defRPr/>
            </a:pPr>
            <a:r>
              <a:rPr lang="en-US" dirty="0" smtClean="0"/>
              <a:t>All elements of specific type (tag)</a:t>
            </a:r>
          </a:p>
          <a:p>
            <a:pPr lvl="1">
              <a:defRPr/>
            </a:pPr>
            <a:r>
              <a:rPr lang="en-US" dirty="0" smtClean="0"/>
              <a:t>Those that mach a specific attribute (id, class)</a:t>
            </a:r>
          </a:p>
          <a:p>
            <a:pPr lvl="1">
              <a:defRPr/>
            </a:pPr>
            <a:r>
              <a:rPr lang="en-US" dirty="0" smtClean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 smtClean="0"/>
              <a:t>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53340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5969913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:p14="http://schemas.microsoft.com/office/powerpoint/2010/main" val="329977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(2)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8200"/>
            <a:ext cx="843915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Three primary kinds of selectors:</a:t>
            </a:r>
          </a:p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sz="2600" dirty="0" smtClean="0"/>
              <a:t>By tag (type selector):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This 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,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verdana,sans-serif; 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14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131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:p14="http://schemas.microsoft.com/office/powerpoint/2010/main" val="2903748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Pseudo-classes define state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:active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 smtClean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:first-line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4344650"/>
            <a:ext cx="76327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"»";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.title:after { content: "«"; }</a:t>
            </a:r>
          </a:p>
        </p:txBody>
      </p:sp>
    </p:spTree>
    <p:extLst>
      <p:ext uri="{BB962C8B-B14F-4D97-AF65-F5344CB8AC3E}">
        <p14:creationId xmlns:p14="http://schemas.microsoft.com/office/powerpoint/2010/main" val="336942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/>
              <a:t>Match relative to element placement: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This will match all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 smtClean="0"/>
              <a:t> tags that are inside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endParaRPr lang="en-US" sz="3000" dirty="0" smtClean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 smtClean="0"/>
              <a:t> – universal selector (avoid or use with care!):</a:t>
            </a:r>
          </a:p>
          <a:p>
            <a:pPr>
              <a:lnSpc>
                <a:spcPct val="85000"/>
              </a:lnSpc>
              <a:spcBef>
                <a:spcPts val="300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>
                <a:latin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</a:rPr>
            </a:br>
            <a:r>
              <a:rPr lang="en-US" sz="3000" dirty="0" smtClean="0"/>
              <a:t>This will match all descendants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dirty="0" smtClean="0"/>
              <a:t> element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dirty="0" smtClean="0"/>
              <a:t> selector – used to match “next sibling”: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30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3000" dirty="0" smtClean="0"/>
              <a:t>	This will match all siblings with class name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that appear immediately after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 smtClean="0"/>
              <a:t> tag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5503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352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07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:p14="http://schemas.microsoft.com/office/powerpoint/2010/main" val="3533051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(5)</a:t>
            </a:r>
            <a:endParaRPr lang="bg-BG" dirty="0" smtClean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  <a:r>
              <a:rPr lang="en-US" sz="2800" dirty="0" smtClean="0"/>
              <a:t> selector – matches direct child nodes:</a:t>
            </a:r>
            <a:r>
              <a:rPr lang="en-US" sz="2800" dirty="0" smtClean="0">
                <a:latin typeface="Courier New" pitchFamily="49" charset="0"/>
              </a:rPr>
              <a:t/>
            </a:r>
            <a:br>
              <a:rPr lang="en-US" sz="2800" dirty="0" smtClean="0">
                <a:latin typeface="Courier New" pitchFamily="49" charset="0"/>
              </a:rPr>
            </a:br>
            <a:endParaRPr lang="en-US" sz="2800" dirty="0" smtClean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smtClean="0"/>
              <a:t>	This will match all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</a:t>
            </a:r>
            <a:r>
              <a:rPr lang="en-US" sz="2800" dirty="0" smtClean="0"/>
              <a:t>, direct children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  <a:r>
              <a:rPr lang="en-US" sz="2800" dirty="0" smtClean="0"/>
              <a:t> tag</a:t>
            </a: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 </a:t>
            </a:r>
            <a:r>
              <a:rPr lang="en-US" sz="2800" dirty="0" smtClean="0"/>
              <a:t>– matches tag attributes by regular expression:</a:t>
            </a:r>
          </a:p>
          <a:p>
            <a:pPr>
              <a:spcBef>
                <a:spcPts val="1200"/>
              </a:spcBef>
              <a:buFontTx/>
              <a:buNone/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This will match all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&lt;img&gt;</a:t>
            </a:r>
            <a:r>
              <a:rPr lang="en-US" sz="2800" dirty="0" smtClean="0"/>
              <a:t> tags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alt</a:t>
            </a:r>
            <a:r>
              <a:rPr lang="en-US" sz="2800" dirty="0" smtClean="0"/>
              <a:t> attribute containing the word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logo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.class1.class2 </a:t>
            </a:r>
            <a:r>
              <a:rPr lang="en-US" sz="2800" dirty="0" smtClean="0"/>
              <a:t>(no space) - matches elements with both (all) classes applied at the same time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89000" y="14741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{font-size: 8px}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8645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img[alt~=logo] {border: none}</a:t>
            </a:r>
          </a:p>
        </p:txBody>
      </p:sp>
    </p:spTree>
    <p:extLst>
      <p:ext uri="{BB962C8B-B14F-4D97-AF65-F5344CB8AC3E}">
        <p14:creationId xmlns:p14="http://schemas.microsoft.com/office/powerpoint/2010/main" val="2403780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Values in the CSS Rules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Colors are set in RGB format (decimal or hex):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#a0a6aa =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rgb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(160, 166, 170)</a:t>
            </a: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Predefined color aliases exist: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black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blue</a:t>
            </a:r>
            <a:r>
              <a:rPr lang="en-US" sz="2800" dirty="0" smtClean="0"/>
              <a:t>, etc.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Numeric values are specified in: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Pixels, </a:t>
            </a:r>
            <a:r>
              <a:rPr lang="en-US" sz="2800" dirty="0" err="1" smtClean="0"/>
              <a:t>ems</a:t>
            </a:r>
            <a:r>
              <a:rPr lang="en-US" sz="2800" dirty="0" smtClean="0"/>
              <a:t>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12px</a:t>
            </a:r>
            <a:r>
              <a:rPr lang="en-US" sz="2800" dirty="0" smtClean="0"/>
              <a:t> 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1.4em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Points, inches, centimeters, millimeters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E.g.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10pt</a:t>
            </a:r>
            <a:r>
              <a:rPr lang="en-US" sz="2600" dirty="0" smtClean="0"/>
              <a:t> 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1in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1cm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Percentages,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Percentage of what?...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Zero can be used with no unit: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9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Default Browser Styles</a:t>
            </a:r>
            <a:endParaRPr lang="bg-BG" dirty="0" smtClean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Browsers have default CSS styles</a:t>
            </a:r>
          </a:p>
          <a:p>
            <a:pPr lvl="1">
              <a:defRPr/>
            </a:pPr>
            <a:r>
              <a:rPr lang="en-US" dirty="0" smtClean="0"/>
              <a:t>Used when there is no CSS information or any other style information in the document</a:t>
            </a:r>
          </a:p>
          <a:p>
            <a:pPr>
              <a:defRPr/>
            </a:pPr>
            <a:r>
              <a:rPr lang="en-US" dirty="0" smtClean="0"/>
              <a:t>Caution: default styles differ in browsers</a:t>
            </a:r>
          </a:p>
          <a:p>
            <a:pPr lvl="1">
              <a:defRPr/>
            </a:pPr>
            <a:r>
              <a:rPr lang="en-US" dirty="0" smtClean="0"/>
              <a:t>E.g. margins, </a:t>
            </a:r>
            <a:r>
              <a:rPr lang="en-US" dirty="0" err="1" smtClean="0"/>
              <a:t>paddings</a:t>
            </a:r>
            <a:r>
              <a:rPr lang="en-US" dirty="0" smtClean="0"/>
              <a:t> and font sizes differ most often and usually developers reset them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750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5638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4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HTML element consists of an opening tag, a closing tag and the content inside.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Linking HTML and CSS</a:t>
            </a:r>
            <a:endParaRPr lang="bg-BG" dirty="0" smtClean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(content) and CSS (presentation) can be linked in three ways: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: the CSS rules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attribute</a:t>
            </a:r>
          </a:p>
          <a:p>
            <a:pPr lvl="2">
              <a:defRPr/>
            </a:pPr>
            <a:r>
              <a:rPr lang="en-US" dirty="0" smtClean="0"/>
              <a:t>No selectors are needed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Embedded</a:t>
            </a:r>
            <a:r>
              <a:rPr lang="en-US" dirty="0" smtClean="0"/>
              <a:t>: in the &lt;head&gt;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 smtClean="0"/>
              <a:t>: CSS rules in separate file (best)</a:t>
            </a:r>
          </a:p>
          <a:p>
            <a:pPr lvl="2">
              <a:defRPr/>
            </a:pPr>
            <a:r>
              <a:rPr lang="en-US" dirty="0" smtClean="0"/>
              <a:t>Usually a file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.css</a:t>
            </a:r>
            <a:r>
              <a:rPr lang="en-US" dirty="0" smtClean="0"/>
              <a:t> extension</a:t>
            </a:r>
          </a:p>
          <a:p>
            <a:pPr lvl="2">
              <a:defRPr/>
            </a:pPr>
            <a:r>
              <a:rPr lang="en-US" dirty="0" smtClean="0"/>
              <a:t>Linked via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&lt;link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rel="stylesheet"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href=…&gt;</a:t>
            </a:r>
            <a:r>
              <a:rPr lang="en-US" sz="2600" dirty="0" smtClean="0"/>
              <a:t> </a:t>
            </a:r>
            <a:r>
              <a:rPr lang="en-US" dirty="0" smtClean="0"/>
              <a:t>tag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dirty="0" smtClean="0"/>
              <a:t> directive in embedded CSS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0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Linking HTML and CSS (2)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external files is highly recommended</a:t>
            </a:r>
          </a:p>
          <a:p>
            <a:pPr lvl="1">
              <a:defRPr/>
            </a:pPr>
            <a:r>
              <a:rPr lang="en-US" dirty="0" smtClean="0"/>
              <a:t>Simplifies the HTML document </a:t>
            </a:r>
          </a:p>
          <a:p>
            <a:pPr lvl="1">
              <a:defRPr/>
            </a:pPr>
            <a:r>
              <a:rPr lang="en-US" dirty="0" smtClean="0"/>
              <a:t>Improves page load speed as the CSS file is cached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44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  <p:extLst>
      <p:ext uri="{BB962C8B-B14F-4D97-AF65-F5344CB8AC3E}">
        <p14:creationId xmlns:p14="http://schemas.microsoft.com/office/powerpoint/2010/main" val="2263049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6" name="Picture 5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183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Cascade (Precedence)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browser, user and author </a:t>
            </a:r>
            <a:r>
              <a:rPr lang="en-US" dirty="0" err="1" smtClean="0"/>
              <a:t>stylesheets</a:t>
            </a:r>
            <a:r>
              <a:rPr lang="en-US" dirty="0" smtClean="0"/>
              <a:t> with "normal" and "important" declarations</a:t>
            </a:r>
          </a:p>
          <a:p>
            <a:pPr lvl="1">
              <a:defRPr/>
            </a:pPr>
            <a:r>
              <a:rPr lang="en-US" dirty="0" smtClean="0"/>
              <a:t>Browser styles (least priority)</a:t>
            </a:r>
          </a:p>
          <a:p>
            <a:pPr lvl="1">
              <a:defRPr/>
            </a:pPr>
            <a:r>
              <a:rPr lang="en-US" dirty="0" smtClean="0"/>
              <a:t>Normal user styles</a:t>
            </a:r>
          </a:p>
          <a:p>
            <a:pPr lvl="1">
              <a:defRPr/>
            </a:pPr>
            <a:r>
              <a:rPr lang="en-US" dirty="0" smtClean="0"/>
              <a:t>Normal author styles (external, in head, inline)</a:t>
            </a:r>
          </a:p>
          <a:p>
            <a:pPr lvl="1">
              <a:defRPr/>
            </a:pPr>
            <a:r>
              <a:rPr lang="en-US" dirty="0" smtClean="0"/>
              <a:t>Important author styles</a:t>
            </a:r>
          </a:p>
          <a:p>
            <a:pPr lvl="1">
              <a:defRPr/>
            </a:pPr>
            <a:r>
              <a:rPr lang="en-US" dirty="0" smtClean="0"/>
              <a:t>Important user styles (max priority)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54365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5999946"/>
            <a:ext cx="8077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http://www.slideshare.net/maxdesign/css-cascade-1658158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39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 is used to determine the precedence of CSS style declarations with the same origin. Selectors are what matters</a:t>
            </a:r>
          </a:p>
          <a:p>
            <a:pPr lvl="1">
              <a:defRPr/>
            </a:pPr>
            <a:r>
              <a:rPr lang="en-US" dirty="0" smtClean="0"/>
              <a:t>Simple calculation: #id = 100, .class = 10, :pseudo = 10, [</a:t>
            </a:r>
            <a:r>
              <a:rPr lang="en-US" dirty="0" err="1" smtClean="0"/>
              <a:t>attr</a:t>
            </a:r>
            <a:r>
              <a:rPr lang="en-US" dirty="0" smtClean="0"/>
              <a:t>] = 10, tag = 1, * = 0</a:t>
            </a:r>
          </a:p>
          <a:p>
            <a:pPr lvl="1">
              <a:defRPr/>
            </a:pPr>
            <a:r>
              <a:rPr lang="en-US" dirty="0" smtClean="0"/>
              <a:t>Same number of points? Order matters.</a:t>
            </a:r>
          </a:p>
          <a:p>
            <a:pPr lvl="1">
              <a:defRPr/>
            </a:pPr>
            <a:r>
              <a:rPr lang="en-US" dirty="0" smtClean="0"/>
              <a:t>See also:</a:t>
            </a:r>
          </a:p>
          <a:p>
            <a:pPr lvl="1">
              <a:defRPr/>
            </a:pPr>
            <a:r>
              <a:rPr lang="en-US" sz="2000" dirty="0" smtClean="0">
                <a:hlinkClick r:id="rId2"/>
              </a:rPr>
              <a:t>http://www.smashingmagazine.com/2007/07/27/css-specificity-things-you-should-know/</a:t>
            </a:r>
            <a:r>
              <a:rPr lang="en-US" sz="2000" dirty="0" smtClean="0"/>
              <a:t> </a:t>
            </a:r>
          </a:p>
          <a:p>
            <a:pPr lvl="1">
              <a:defRPr/>
            </a:pPr>
            <a:r>
              <a:rPr lang="en-US" sz="2000" dirty="0" smtClean="0">
                <a:hlinkClick r:id="rId3"/>
              </a:rPr>
              <a:t>http://css.maxdesign.com.au/selectutorial/advanced_conflict.htm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75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Embedded in the HTML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 smtClean="0"/>
              <a:t> tag is 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attribute specifies the MIME type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dirty="0" smtClean="0"/>
              <a:t> …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Used for document-specific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:p14="http://schemas.microsoft.com/office/powerpoint/2010/main" val="572270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482328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9144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  <p:extLst>
      <p:ext uri="{BB962C8B-B14F-4D97-AF65-F5344CB8AC3E}">
        <p14:creationId xmlns:p14="http://schemas.microsoft.com/office/powerpoint/2010/main" val="392565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460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(3)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0389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External linking</a:t>
            </a:r>
          </a:p>
          <a:p>
            <a:pPr lvl="1">
              <a:defRPr/>
            </a:pPr>
            <a:r>
              <a:rPr lang="en-US" sz="2800" dirty="0" smtClean="0"/>
              <a:t>Separate pages can all use a shared style sheet</a:t>
            </a:r>
          </a:p>
          <a:p>
            <a:pPr lvl="1">
              <a:defRPr/>
            </a:pPr>
            <a:r>
              <a:rPr lang="en-US" sz="2800" dirty="0" smtClean="0"/>
              <a:t>Only modify a single file to change the styles across your entire Web site </a:t>
            </a:r>
            <a:r>
              <a:rPr lang="en-US" sz="2000" dirty="0" smtClean="0"/>
              <a:t>(see </a:t>
            </a:r>
            <a:r>
              <a:rPr lang="en-US" sz="2000" dirty="0" smtClean="0">
                <a:hlinkClick r:id="rId2"/>
              </a:rPr>
              <a:t>http://www.csszengarden.com/</a:t>
            </a:r>
            <a:r>
              <a:rPr lang="en-US" sz="2000" dirty="0" smtClean="0"/>
              <a:t>)</a:t>
            </a:r>
            <a:endParaRPr lang="en-US" sz="2800" dirty="0" smtClean="0"/>
          </a:p>
          <a:p>
            <a:pPr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a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spcBef>
                <a:spcPts val="2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elements should be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816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  <p:extLst>
      <p:ext uri="{BB962C8B-B14F-4D97-AF65-F5344CB8AC3E}">
        <p14:creationId xmlns:p14="http://schemas.microsoft.com/office/powerpoint/2010/main" val="187648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 (2)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Another way to link external CSS files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Ancient browsers do not recognize @import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Use @import in an external CSS file to workaround the IE 32 CSS file limit</a:t>
            </a:r>
          </a:p>
          <a:p>
            <a:pPr lvl="1">
              <a:lnSpc>
                <a:spcPct val="100000"/>
              </a:lnSpc>
              <a:buNone/>
              <a:defRPr/>
            </a:pPr>
            <a:r>
              <a:rPr lang="en-US" dirty="0" smtClean="0"/>
              <a:t>	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955971"/>
            <a:ext cx="7416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4206136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192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9906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  <p:extLst>
      <p:ext uri="{BB962C8B-B14F-4D97-AF65-F5344CB8AC3E}">
        <p14:creationId xmlns:p14="http://schemas.microsoft.com/office/powerpoint/2010/main" val="141725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(2)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428750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91440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  <p:extLst>
      <p:ext uri="{BB962C8B-B14F-4D97-AF65-F5344CB8AC3E}">
        <p14:creationId xmlns:p14="http://schemas.microsoft.com/office/powerpoint/2010/main" val="380069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79383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03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Text-related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3000" dirty="0" smtClean="0"/>
              <a:t> – specifies the color of the text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000" dirty="0" smtClean="0"/>
              <a:t> – size of font: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larger</a:t>
            </a:r>
            <a:r>
              <a:rPr lang="en-US" sz="3000" dirty="0" smtClean="0"/>
              <a:t> or numeric value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3000" dirty="0" smtClean="0"/>
              <a:t> – comma separated font names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verdana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sans-serif</a:t>
            </a:r>
            <a:r>
              <a:rPr lang="en-US" sz="2800" dirty="0" smtClean="0"/>
              <a:t>, etc.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 browser loads the first one that is available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There should always be at least one generic font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font-weight</a:t>
            </a:r>
            <a:r>
              <a:rPr lang="en-US" sz="2800" dirty="0" smtClean="0"/>
              <a:t> can be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lighter</a:t>
            </a:r>
            <a:r>
              <a:rPr lang="en-US" sz="3000" dirty="0" smtClean="0"/>
              <a:t> or a number in range [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900</a:t>
            </a:r>
            <a:r>
              <a:rPr lang="en-US" sz="30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86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font-style</a:t>
            </a:r>
            <a:r>
              <a:rPr lang="en-US" dirty="0" smtClean="0"/>
              <a:t> – styles the font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italic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oblique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dirty="0" smtClean="0"/>
              <a:t> – decorates the text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underline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line-trough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justify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71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 at the same time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0113" y="2851868"/>
            <a:ext cx="7416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font:italic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12px/16px verdana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168271"/>
            <a:ext cx="74168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2604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defRPr/>
            </a:pPr>
            <a:r>
              <a:rPr lang="en-US" dirty="0" smtClean="0"/>
              <a:t>Using color and image and the same time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</a:p>
          <a:p>
            <a:pPr lvl="1">
              <a:defRPr/>
            </a:pP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233035"/>
            <a:ext cx="7416800" cy="43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background-image:url("back.gif");</a:t>
            </a:r>
          </a:p>
        </p:txBody>
      </p:sp>
    </p:spTree>
    <p:extLst>
      <p:ext uri="{BB962C8B-B14F-4D97-AF65-F5344CB8AC3E}">
        <p14:creationId xmlns:p14="http://schemas.microsoft.com/office/powerpoint/2010/main" val="2311143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7426" y="52902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59760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val="4118571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Background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 smtClean="0"/>
              <a:t>: shorthand rule for setting background properties at the same time:</a:t>
            </a:r>
          </a:p>
          <a:p>
            <a:pPr>
              <a:lnSpc>
                <a:spcPts val="3200"/>
              </a:lnSpc>
              <a:defRPr/>
            </a:pPr>
            <a:endParaRPr lang="en-US" sz="3000" dirty="0" smtClean="0"/>
          </a:p>
          <a:p>
            <a:pPr>
              <a:lnSpc>
                <a:spcPts val="3200"/>
              </a:lnSpc>
              <a:buFontTx/>
              <a:buNone/>
              <a:defRPr/>
            </a:pPr>
            <a:r>
              <a:rPr lang="en-US" sz="3000" dirty="0" smtClean="0"/>
              <a:t>	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en-US" sz="3000" dirty="0" smtClean="0"/>
              <a:t>	is equal to writing:</a:t>
            </a:r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spcBef>
                <a:spcPts val="3000"/>
              </a:spcBef>
              <a:defRPr/>
            </a:pPr>
            <a:r>
              <a:rPr lang="en-US" sz="2800" dirty="0" smtClean="0"/>
              <a:t>Some browsers will not apply BOTH color and image for background if using shorthand rule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200"/>
            <a:ext cx="79248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79674"/>
            <a:ext cx="79248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val="2095988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you to save many image tags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All images that are not part of the page content (and are used only for "beautification") should be moved to the CSS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5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thick</a:t>
            </a:r>
            <a:r>
              <a:rPr lang="en-US" dirty="0" smtClean="0"/>
              <a:t> or numerical value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border-color</a:t>
            </a:r>
            <a:r>
              <a:rPr lang="en-US" dirty="0" smtClean="0"/>
              <a:t>: color alias or RGB value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Each property can be defined separately for left, top, bottom and right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border-left-color</a:t>
            </a:r>
            <a:r>
              <a:rPr lang="en-US" dirty="0" smtClean="0"/>
              <a:t>, 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3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Specify different borders for the sides via shorthand rules: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defRPr/>
            </a:pPr>
            <a:r>
              <a:rPr lang="en-US" dirty="0" smtClean="0"/>
              <a:t>When to avoid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border:0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42268"/>
            <a:ext cx="7924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red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37668"/>
            <a:ext cx="79248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border-width:1px;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border-color:red;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border-style:solid;</a:t>
            </a:r>
          </a:p>
        </p:txBody>
      </p:sp>
    </p:spTree>
    <p:extLst>
      <p:ext uri="{BB962C8B-B14F-4D97-AF65-F5344CB8AC3E}">
        <p14:creationId xmlns:p14="http://schemas.microsoft.com/office/powerpoint/2010/main" val="3171569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Width and Height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 – defines numerical value for the width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 – defines numerical value for the height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100px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By default the height of an element is defined by its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elements do not apply height, unless you change their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 smtClean="0"/>
              <a:t> style.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03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 and Padding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Numerical value,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defined for each of the four sides separately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is the spacing between the border and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What are collapsing margins?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Margin and Padding: Short Rules</a:t>
            </a:r>
            <a:endParaRPr lang="bg-BG" sz="3800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</a:t>
            </a:r>
            <a:r>
              <a:rPr lang="en-US" dirty="0" smtClean="0"/>
              <a:t>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px;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10px 20px;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and bottom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, left and right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 smtClean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1px 3px 5px 7px;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Same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89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Box Model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97585"/>
            <a:ext cx="7469188" cy="503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863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IE Quirks Mode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0386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000" dirty="0" smtClean="0"/>
              <a:t>When using quirks mode (pages with no DOCTYPE or with a HTML 4 Transitional DOCTYPE), Internet Explorer violates the box model standard</a:t>
            </a:r>
            <a:endParaRPr lang="bg-BG" sz="3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3952875" cy="536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3190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 smtClean="0"/>
              <a:t> (default)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 smtClean="0"/>
              <a:t> – 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 smtClean="0"/>
              <a:t> – 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 smtClean="0"/>
              <a:t> – same as  absolute, but ignores page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55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Fixed and absolutely positioned elements do not influence the page normal flow and usually stay on top of other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Their position and size is ignored when calculating the size of parent element or position of surrounding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Overlaid according to their z-index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fixed or absolutely positioned elements can apply height like block-level elements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22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z-index</a:t>
            </a:r>
            <a:r>
              <a:rPr lang="en-US" dirty="0" smtClean="0"/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Understanding stacking context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800" y="4559300"/>
            <a:ext cx="254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4495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positioned element creates a stacking context</a:t>
            </a:r>
            <a:r>
              <a:rPr lang="bg-BG" sz="1800" dirty="0" smtClean="0"/>
              <a:t>.</a:t>
            </a:r>
            <a:endParaRPr lang="en-US" sz="1800" dirty="0" smtClean="0"/>
          </a:p>
          <a:p>
            <a:r>
              <a:rPr lang="en-US" sz="1800" dirty="0" smtClean="0"/>
              <a:t>Elements in different stacking contexts are overlapped according to the stacking order of their containers</a:t>
            </a:r>
            <a:r>
              <a:rPr lang="bg-BG" sz="1800" dirty="0" smtClean="0"/>
              <a:t>. </a:t>
            </a:r>
            <a:r>
              <a:rPr lang="en-US" sz="1800" dirty="0" smtClean="0"/>
              <a:t>For example, there is no way for #A1 and #A2 (children of #A) to be placed over #B without increasing the z-index of #A.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9887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vertical-align</a:t>
            </a:r>
            <a:r>
              <a:rPr lang="en-US" dirty="0" smtClean="0"/>
              <a:t>: sets 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baseline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sub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super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text-bottom</a:t>
            </a:r>
            <a:r>
              <a:rPr lang="en-US" dirty="0" smtClean="0"/>
              <a:t> 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 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 alignment by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Float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 smtClean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inline elements can apply height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53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floated elements are positioned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514600" y="2362200"/>
          <a:ext cx="4038600" cy="314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362200"/>
                        <a:ext cx="4038600" cy="314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71363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clear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the sides of the element where other floating elements are NOT allowed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"drop" elements below floated ones or expand a container, which contains only floated children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Possible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both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additional element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) with a clear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1624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:after { content: ""; display: block; clear: both; height: 0; }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Triggering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hasLayout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display: inline-block;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zoom: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52028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0 to 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–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moz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-opacity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filter:alpha(opacity=value)</a:t>
            </a:r>
            <a:r>
              <a:rPr lang="en-US" dirty="0" smtClean="0"/>
              <a:t> where value is from 0 to 100; also, "binary and script behaviors" must be enabled and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zoom:1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804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Visibility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Determines whether the element is visible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: element is not rendered, but still occupies place on the page (similar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 smtClean="0"/>
              <a:t>: element is rendered normally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11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Simple Tags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Display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 smtClean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inline</a:t>
            </a:r>
            <a:r>
              <a:rPr lang="en-US" dirty="0" smtClean="0"/>
              <a:t>: no breaks are placed before and after 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  <a:r>
              <a:rPr lang="en-US" dirty="0" smtClean="0"/>
              <a:t> is an inline element)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block</a:t>
            </a:r>
            <a:r>
              <a:rPr lang="en-US" dirty="0" smtClean="0"/>
              <a:t>:  breaks are placed before AND after the element </a:t>
            </a:r>
            <a:r>
              <a:rPr lang="en-US" dirty="0" smtClean="0">
                <a:solidFill>
                  <a:srgbClr val="EBFFD2"/>
                </a:solidFill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 is a block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12276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: element is hidden and its dimensions are not used to calculate the surrounding elements rendering (differs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visibility: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There are some more possible values, but not all browsers support them</a:t>
            </a:r>
          </a:p>
          <a:p>
            <a:pPr marL="863600" lvl="2" indent="-214313">
              <a:lnSpc>
                <a:spcPct val="100000"/>
              </a:lnSpc>
              <a:defRPr/>
            </a:pPr>
            <a:r>
              <a:rPr lang="en-US" dirty="0" smtClean="0"/>
              <a:t>Specific displays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table-cell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table-row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63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Overflow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overflow</a:t>
            </a:r>
            <a:r>
              <a:rPr lang="en-US" sz="2800" dirty="0" smtClean="0"/>
              <a:t>: defines the behavior of element when content needs more space than you have specified by the size properties or for other reasons. Values: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sz="2800" dirty="0" smtClean="0"/>
              <a:t> (default) – content spills out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</a:t>
            </a:r>
            <a:r>
              <a:rPr lang="en-US" sz="2800" dirty="0" smtClean="0"/>
              <a:t> - show scrollbars if needed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</a:t>
            </a:r>
            <a:r>
              <a:rPr lang="en-US" sz="2800" dirty="0" smtClean="0"/>
              <a:t> – always show scrollbars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sz="2800" dirty="0" smtClean="0"/>
              <a:t> – any content that cannot fit is clipped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39627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cursor</a:t>
            </a:r>
            <a:r>
              <a:rPr lang="en-US" dirty="0" smtClean="0"/>
              <a:t>:  specifies the look of the mouse cursor when placed over the element</a:t>
            </a:r>
            <a:endParaRPr lang="bg-BG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crosshair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help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pointer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progress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hair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row-resize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wait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copy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</a:t>
            </a:r>
            <a:r>
              <a:rPr lang="en-US" dirty="0" smtClean="0"/>
              <a:t>, and others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white-space</a:t>
            </a:r>
            <a:r>
              <a:rPr lang="en-US" dirty="0" smtClean="0"/>
              <a:t> – controls the line breaking of text.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nowrap</a:t>
            </a:r>
            <a:r>
              <a:rPr lang="en-US" dirty="0" smtClean="0"/>
              <a:t> – keeps the text on one line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 (default) – browser decides whether to brake the lines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16338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Benefits of using CSS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More powerful formatting than using presentation 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Your pages load faster, because browsers cache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css</a:t>
            </a:r>
            <a:r>
              <a:rPr lang="en-US" dirty="0" smtClean="0"/>
              <a:t> files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Increased accessibility, because rules can be defined according given media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Pages are easier to maintain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8048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Maintenance Example</a:t>
            </a:r>
            <a:endParaRPr lang="bg-BG" dirty="0" smtClean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04988" y="1873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1488" y="1852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57388" y="2614613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3888" y="2593975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193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558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001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36688" y="5129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715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2080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52588" y="4159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589088" y="4138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4907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4272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100388" y="3016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36888" y="2995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881188" y="3473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817688" y="3452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4145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3510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490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27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271588" y="2482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8088" y="2462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3289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654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1859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1224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1003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0368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328988" y="2178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265488" y="2157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7193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6558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0335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700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7193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26558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09988" y="5073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3646488" y="5053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18049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7414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3957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43322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938588" y="2863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3875088" y="2843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709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Box 50"/>
          <p:cNvSpPr txBox="1">
            <a:spLocks noChangeArrowheads="1"/>
          </p:cNvSpPr>
          <p:nvPr/>
        </p:nvSpPr>
        <p:spPr bwMode="auto">
          <a:xfrm>
            <a:off x="3646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195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42560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6337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35702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471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4408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395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4332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35575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Box 60"/>
          <p:cNvSpPr txBox="1">
            <a:spLocks noChangeArrowheads="1"/>
          </p:cNvSpPr>
          <p:nvPr/>
        </p:nvSpPr>
        <p:spPr bwMode="auto">
          <a:xfrm>
            <a:off x="34940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41671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41036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633788" y="179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 Box 64"/>
          <p:cNvSpPr txBox="1">
            <a:spLocks noChangeArrowheads="1"/>
          </p:cNvSpPr>
          <p:nvPr/>
        </p:nvSpPr>
        <p:spPr bwMode="auto">
          <a:xfrm>
            <a:off x="3570288" y="177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929188" y="5302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 Box 66"/>
          <p:cNvSpPr txBox="1">
            <a:spLocks noChangeArrowheads="1"/>
          </p:cNvSpPr>
          <p:nvPr/>
        </p:nvSpPr>
        <p:spPr bwMode="auto">
          <a:xfrm>
            <a:off x="4865688" y="5281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929188" y="4540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4865688" y="4519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929188" y="2787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4865688" y="2767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8529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47894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871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2808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6525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5890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13477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12842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1765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31130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18049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17414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2414588" y="3702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 Box 84"/>
          <p:cNvSpPr txBox="1">
            <a:spLocks noChangeArrowheads="1"/>
          </p:cNvSpPr>
          <p:nvPr/>
        </p:nvSpPr>
        <p:spPr bwMode="auto">
          <a:xfrm>
            <a:off x="2351088" y="3681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22621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21986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481388" y="2711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3417888" y="2690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40147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39512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431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25796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8623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37988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14239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3604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43195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42560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47005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46370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50815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Text Box 102"/>
          <p:cNvSpPr txBox="1">
            <a:spLocks noChangeArrowheads="1"/>
          </p:cNvSpPr>
          <p:nvPr/>
        </p:nvSpPr>
        <p:spPr bwMode="auto">
          <a:xfrm>
            <a:off x="50180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50053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418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0909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40274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46243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45608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31003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30368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241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 Box 112"/>
          <p:cNvSpPr txBox="1">
            <a:spLocks noChangeArrowheads="1"/>
          </p:cNvSpPr>
          <p:nvPr/>
        </p:nvSpPr>
        <p:spPr bwMode="auto">
          <a:xfrm>
            <a:off x="29606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1271588" y="4997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Text Box 114"/>
          <p:cNvSpPr txBox="1">
            <a:spLocks noChangeArrowheads="1"/>
          </p:cNvSpPr>
          <p:nvPr/>
        </p:nvSpPr>
        <p:spPr bwMode="auto">
          <a:xfrm>
            <a:off x="1208088" y="4976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383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 Box 116"/>
          <p:cNvSpPr txBox="1">
            <a:spLocks noChangeArrowheads="1"/>
          </p:cNvSpPr>
          <p:nvPr/>
        </p:nvSpPr>
        <p:spPr bwMode="auto">
          <a:xfrm>
            <a:off x="22748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2339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Text Box 120"/>
          <p:cNvSpPr txBox="1">
            <a:spLocks noChangeArrowheads="1"/>
          </p:cNvSpPr>
          <p:nvPr/>
        </p:nvSpPr>
        <p:spPr bwMode="auto">
          <a:xfrm>
            <a:off x="51704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53863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Rectangle 125"/>
          <p:cNvSpPr>
            <a:spLocks noChangeArrowheads="1"/>
          </p:cNvSpPr>
          <p:nvPr/>
        </p:nvSpPr>
        <p:spPr bwMode="auto">
          <a:xfrm>
            <a:off x="5233988" y="2406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 Box 126"/>
          <p:cNvSpPr txBox="1">
            <a:spLocks noChangeArrowheads="1"/>
          </p:cNvSpPr>
          <p:nvPr/>
        </p:nvSpPr>
        <p:spPr bwMode="auto">
          <a:xfrm>
            <a:off x="5170488" y="2386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5" name="Text Box 128"/>
          <p:cNvSpPr txBox="1">
            <a:spLocks noChangeArrowheads="1"/>
          </p:cNvSpPr>
          <p:nvPr/>
        </p:nvSpPr>
        <p:spPr bwMode="auto">
          <a:xfrm>
            <a:off x="7696200" y="3342382"/>
            <a:ext cx="9032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file</a:t>
            </a:r>
          </a:p>
        </p:txBody>
      </p:sp>
      <p:sp>
        <p:nvSpPr>
          <p:cNvPr id="126" name="AutoShape 129"/>
          <p:cNvSpPr>
            <a:spLocks/>
          </p:cNvSpPr>
          <p:nvPr/>
        </p:nvSpPr>
        <p:spPr bwMode="auto">
          <a:xfrm>
            <a:off x="6237288" y="2005013"/>
            <a:ext cx="1214437" cy="365760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180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 Studio – CSS Editor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4" name="Picture 4" descr="V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13500" cy="4879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396965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</a:t>
            </a:r>
            <a:r>
              <a:rPr lang="en-US" noProof="1" smtClean="0"/>
              <a:t> – </a:t>
            </a:r>
            <a:r>
              <a:rPr lang="en-US" dirty="0" smtClean="0"/>
              <a:t>add-on to Firefox used to examine and adjust CSS and HTML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76475"/>
            <a:ext cx="5689600" cy="4229100"/>
          </a:xfrm>
          <a:prstGeom prst="roundRect">
            <a:avLst>
              <a:gd name="adj" fmla="val 216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2681485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(4)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IE Developer Toolbar</a:t>
            </a:r>
            <a:r>
              <a:rPr lang="en-US" noProof="1" smtClean="0"/>
              <a:t> – </a:t>
            </a:r>
            <a:r>
              <a:rPr lang="en-US" dirty="0" smtClean="0"/>
              <a:t>add-on to IE used to examine CSS and HTML (press [F12])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119812" cy="421798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952118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1"/>
            <a:ext cx="8229600" cy="838199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Introduction to JavaScript</a:t>
            </a:r>
            <a:endParaRPr lang="en-US" dirty="0"/>
          </a:p>
        </p:txBody>
      </p:sp>
      <p:pic>
        <p:nvPicPr>
          <p:cNvPr id="65538" name="Picture 2" descr="http://3.bp.blogspot.com/_Z1RigC4qQAE/SLEwIcK-DYI/AAAAAAAAA-c/24vi57NQFnc/s400/javascript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4" y="973101"/>
            <a:ext cx="15049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65540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5542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1828800"/>
            <a:ext cx="990600" cy="990601"/>
          </a:xfrm>
          <a:prstGeom prst="rect">
            <a:avLst/>
          </a:prstGeom>
          <a:noFill/>
        </p:spPr>
      </p:pic>
      <p:pic>
        <p:nvPicPr>
          <p:cNvPr id="65544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04" y="1129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65546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644788" y="907608"/>
            <a:ext cx="2069928" cy="2069930"/>
          </a:xfrm>
          <a:prstGeom prst="rect">
            <a:avLst/>
          </a:prstGeom>
          <a:noFill/>
        </p:spPr>
      </p:pic>
      <p:pic>
        <p:nvPicPr>
          <p:cNvPr id="1028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8200"/>
            <a:ext cx="2324100" cy="1704785"/>
          </a:xfrm>
          <a:prstGeom prst="roundRect">
            <a:avLst>
              <a:gd name="adj" fmla="val 41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forw.de/ffjs/image/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610100"/>
            <a:ext cx="1771650" cy="17716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39624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What is DHTML?</a:t>
            </a:r>
            <a:endParaRPr lang="en-CA" sz="6000" dirty="0" smtClean="0">
              <a:cs typeface="Times New Roman" pitchFamily="18" charset="0"/>
            </a:endParaRPr>
          </a:p>
          <a:p>
            <a:pPr marL="609600" indent="-609600"/>
            <a:r>
              <a:rPr lang="en-CA" dirty="0" smtClean="0">
                <a:cs typeface="Times New Roman" pitchFamily="18" charset="0"/>
              </a:rPr>
              <a:t>DHTML Technologies</a:t>
            </a:r>
          </a:p>
          <a:p>
            <a:pPr marL="990600" lvl="1" indent="-533400"/>
            <a:r>
              <a:rPr lang="en-CA" dirty="0" smtClean="0">
                <a:cs typeface="Times New Roman" pitchFamily="18" charset="0"/>
              </a:rPr>
              <a:t>XHTML, CSS, JavaScript,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2050" name="Picture 2" descr="http://corpussearch.sourceforge.net/CS-manual/refer7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89228"/>
            <a:ext cx="2284228" cy="22842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Introduction to JavaScript</a:t>
            </a:r>
            <a:endParaRPr lang="en-CA" dirty="0">
              <a:cs typeface="Times New Roman" pitchFamily="18" charset="0"/>
            </a:endParaRP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What is </a:t>
            </a:r>
            <a:r>
              <a:rPr lang="en-CA" dirty="0" smtClean="0">
                <a:cs typeface="Times New Roman" pitchFamily="18" charset="0"/>
              </a:rPr>
              <a:t>JavaScript</a:t>
            </a:r>
          </a:p>
          <a:p>
            <a:pPr marL="957263" lvl="1" indent="-609600"/>
            <a:r>
              <a:rPr lang="en-CA" dirty="0" smtClean="0">
                <a:cs typeface="Times New Roman" pitchFamily="18" charset="0"/>
              </a:rPr>
              <a:t>Implementing JavaScript into Web pages</a:t>
            </a:r>
            <a:endParaRPr lang="en-US" dirty="0" smtClean="0"/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&lt;head&gt;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&lt;body&gt;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external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Times New Roman" pitchFamily="18" charset="0"/>
              </a:rPr>
              <a:t>.js</a:t>
            </a:r>
            <a:r>
              <a:rPr lang="en-US" dirty="0" smtClean="0">
                <a:cs typeface="Times New Roman" pitchFamily="18" charset="0"/>
              </a:rPr>
              <a:t> file</a:t>
            </a:r>
          </a:p>
          <a:p>
            <a:pPr marL="347663" lvl="1" indent="0">
              <a:buNone/>
            </a:pPr>
            <a:endParaRPr lang="en-CA" sz="3600" dirty="0" smtClean="0">
              <a:cs typeface="Times New Roman" pitchFamily="18" charset="0"/>
            </a:endParaRPr>
          </a:p>
          <a:p>
            <a:pPr marL="1096963" lvl="2" indent="-457200"/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5076">
            <a:off x="5554938" y="3529809"/>
            <a:ext cx="2982456" cy="2524125"/>
          </a:xfrm>
          <a:prstGeom prst="roundRect">
            <a:avLst>
              <a:gd name="adj" fmla="val 7107"/>
            </a:avLst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7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dirty="0" smtClean="0"/>
              <a:t>of </a:t>
            </a:r>
            <a:r>
              <a:rPr lang="en-US" dirty="0"/>
              <a:t>Contents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cs typeface="Times New Roman" pitchFamily="18" charset="0"/>
              </a:rPr>
              <a:t>JavaScript </a:t>
            </a:r>
            <a:r>
              <a:rPr lang="en-US" dirty="0" smtClean="0">
                <a:cs typeface="Times New Roman" pitchFamily="18" charset="0"/>
              </a:rPr>
              <a:t>Syntax</a:t>
            </a:r>
          </a:p>
          <a:p>
            <a:pPr marL="804863" lvl="1" indent="-457200"/>
            <a:r>
              <a:rPr lang="en-US" dirty="0" smtClean="0">
                <a:cs typeface="Times New Roman" pitchFamily="18" charset="0"/>
              </a:rPr>
              <a:t>JavaScript operators</a:t>
            </a:r>
            <a:endParaRPr lang="en-US" dirty="0">
              <a:cs typeface="Times New Roman" pitchFamily="18" charset="0"/>
            </a:endParaRP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Data </a:t>
            </a:r>
            <a:r>
              <a:rPr lang="en-US" dirty="0" smtClean="0">
                <a:cs typeface="Times New Roman" pitchFamily="18" charset="0"/>
              </a:rPr>
              <a:t>Types</a:t>
            </a:r>
          </a:p>
          <a:p>
            <a:pPr marL="804863" lvl="1" indent="-457200"/>
            <a:r>
              <a:rPr lang="en-US" dirty="0" smtClean="0"/>
              <a:t>JavaScript Pop-up boxes</a:t>
            </a:r>
          </a:p>
          <a:p>
            <a:pPr lvl="2"/>
            <a:r>
              <a:rPr lang="en-US" dirty="0" smtClean="0"/>
              <a:t>alert, confirm and prompt</a:t>
            </a:r>
          </a:p>
          <a:p>
            <a:pPr lvl="1"/>
            <a:r>
              <a:rPr lang="en-US" dirty="0" smtClean="0"/>
              <a:t>Conditional and switch statements, loops and functions</a:t>
            </a:r>
          </a:p>
          <a:p>
            <a:r>
              <a:rPr lang="en-US" dirty="0" smtClean="0"/>
              <a:t>Document Object Model</a:t>
            </a:r>
          </a:p>
          <a:p>
            <a:r>
              <a:rPr lang="en-US" dirty="0" smtClean="0"/>
              <a:t>Debugging in JavaScript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5206" y="1371600"/>
            <a:ext cx="7313588" cy="685800"/>
          </a:xfrm>
        </p:spPr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5206" y="2097879"/>
            <a:ext cx="7313588" cy="569120"/>
          </a:xfrm>
        </p:spPr>
        <p:txBody>
          <a:bodyPr/>
          <a:lstStyle/>
          <a:p>
            <a:r>
              <a:rPr lang="en-US" smtClean="0"/>
              <a:t>Dynamic Behavior </a:t>
            </a:r>
            <a:r>
              <a:rPr lang="en-US" dirty="0" smtClean="0"/>
              <a:t>at the Client Side</a:t>
            </a:r>
            <a:endParaRPr lang="en-US" dirty="0"/>
          </a:p>
        </p:txBody>
      </p:sp>
      <p:pic>
        <p:nvPicPr>
          <p:cNvPr id="3074" name="Picture 2" descr="http://www.adobe.com/devnet/education/articles/technologies_elearning/dhtml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2" y="3124200"/>
            <a:ext cx="3140008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apidlearn.files.wordpress.com/2010/06/browsers_dhtml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51883"/>
            <a:ext cx="1962150" cy="18168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html-menu.com/dhtml/apd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123394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btis51.edu.mx/sitios/lopezj/pw/falsas/imagenes/dhtml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990600"/>
            <a:ext cx="993156" cy="952500"/>
          </a:xfrm>
          <a:prstGeom prst="roundRect">
            <a:avLst>
              <a:gd name="adj" fmla="val 57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DHTML?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DHTML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possible a Web page to react and change in response to the user’s actions</a:t>
            </a:r>
          </a:p>
          <a:p>
            <a:r>
              <a:rPr lang="en-US" dirty="0" smtClean="0"/>
              <a:t>DHTML = HTML + CSS +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9258511"/>
              </p:ext>
            </p:extLst>
          </p:nvPr>
        </p:nvGraphicFramePr>
        <p:xfrm>
          <a:off x="762000" y="36576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DTHML = HTML + CSS + JavaScript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HTML</a:t>
            </a:r>
            <a:r>
              <a:rPr lang="en-US" dirty="0" smtClean="0">
                <a:effectLst/>
              </a:rPr>
              <a:t> defines Web sites content through semantic tags (headings, paragraphs, lists, …)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CSS</a:t>
            </a:r>
            <a:r>
              <a:rPr lang="en-US" dirty="0" smtClean="0">
                <a:effectLst/>
              </a:rPr>
              <a:t> defines 'rules' or 'styles' for presenting every aspect of an HTML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Font (family, size, color, weight, etc.)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Background (color, image, position, repeat)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Position and layout (of any object on the page)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JavaScript</a:t>
            </a:r>
            <a:r>
              <a:rPr lang="en-US" dirty="0" smtClean="0">
                <a:effectLst/>
              </a:rPr>
              <a:t> defines dynamic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Programming logic for interaction with the user, to handle events,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4495801"/>
            <a:ext cx="54864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5298280"/>
            <a:ext cx="5486400" cy="569120"/>
          </a:xfrm>
        </p:spPr>
        <p:txBody>
          <a:bodyPr/>
          <a:lstStyle/>
          <a:p>
            <a:r>
              <a:rPr lang="en-US" dirty="0" smtClean="0"/>
              <a:t>Dynamic Behavior in a Web Page</a:t>
            </a:r>
            <a:endParaRPr lang="en-US" dirty="0"/>
          </a:p>
        </p:txBody>
      </p:sp>
      <p:pic>
        <p:nvPicPr>
          <p:cNvPr id="4100" name="Picture 4" descr="http://www.dreamswiss.net/guided-tour/pix/javascript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2" y="1770323"/>
            <a:ext cx="4019688" cy="2411818"/>
          </a:xfrm>
          <a:prstGeom prst="roundRect">
            <a:avLst>
              <a:gd name="adj" fmla="val 1074"/>
            </a:avLst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ettegiorni.blogsome.com/images/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9" y="1752601"/>
            <a:ext cx="4071001" cy="2456123"/>
          </a:xfrm>
          <a:prstGeom prst="roundRect">
            <a:avLst>
              <a:gd name="adj" fmla="val 1130"/>
            </a:avLst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.bp.blogspot.com/_BwaIJMPkHI0/Rq0jWcGkF-I/AAAAAAAABQM/UdJYGzH0LhQ/s320/JavaScrip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04147"/>
            <a:ext cx="1425378" cy="1710454"/>
          </a:xfrm>
          <a:prstGeom prst="roundRect">
            <a:avLst>
              <a:gd name="adj" fmla="val 4732"/>
            </a:avLst>
          </a:prstGeom>
          <a:noFill/>
          <a:ln>
            <a:solidFill>
              <a:srgbClr val="4C6400"/>
            </a:solidFill>
          </a:ln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/>
              <a:t> is a front-end scripting language developed by Netscape for dynamic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Lightweight, but with limited capabilities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Client-side technology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Embedded in your HTML 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Interpreted by the Web browser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Simple and flexible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Powerful to manipulate the DOM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allows interactivity such as:</a:t>
            </a:r>
            <a:endParaRPr lang="en-US" sz="180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Implementing form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React </a:t>
            </a:r>
            <a:r>
              <a:rPr lang="en-US" dirty="0"/>
              <a:t>to user actions, e.g. handle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an image on moving mouse over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Sections of a page appearing and disappearing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Content loading and changing dynamically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Performing complex calculations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 HTML controls, e.g. scrollable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AJAX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JavaScript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handle events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validate form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handle exceptions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perform asynchronous server calls (AJAX)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Tags can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Attributes specify properties and behavior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Few attributes can apply to every element: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the element is hovered with the mouse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First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26670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first-script.html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063" y="1702575"/>
            <a:ext cx="756285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alert('Hello JavaScript!');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65" y="3683212"/>
            <a:ext cx="2978152" cy="2488988"/>
          </a:xfrm>
          <a:prstGeom prst="roundRect">
            <a:avLst>
              <a:gd name="adj" fmla="val 409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3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Small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2766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small-example.html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638300"/>
            <a:ext cx="7921625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document.write('JavaScript rulez!');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2790825" cy="2371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9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head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in the body – not recommended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External files, linked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the head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Files usually have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extension</a:t>
            </a:r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Highly recommended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files get cached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0600" y="4089737"/>
            <a:ext cx="7162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type="text/javscript"&gt;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&lt;!– code placed here will not be executed!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0283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When is Executed?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statements just define functions that can be called later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Function calls or code can be attached as "event handlers" via tag 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Executed when the event is fired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1" y="5715000"/>
            <a:ext cx="7924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src="logo.gif" onclick="alert('clicked!')" /&gt;</a:t>
            </a:r>
          </a:p>
        </p:txBody>
      </p:sp>
    </p:spTree>
    <p:extLst>
      <p:ext uri="{BB962C8B-B14F-4D97-AF65-F5344CB8AC3E}">
        <p14:creationId xmlns:p14="http://schemas.microsoft.com/office/powerpoint/2010/main" val="23458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2" y="1447800"/>
            <a:ext cx="77723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test 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onclick="test('clicked!')"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Calling a JavaScript Function from Event Handler – Example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1" y="1490332"/>
            <a:ext cx="3483934" cy="4572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800" dirty="0" smtClean="0"/>
              <a:t>image-onclick.html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50"/>
            <a:ext cx="3838058" cy="215265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External Script </a:t>
            </a:r>
            <a:r>
              <a:rPr lang="en-GB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smtClean="0"/>
              <a:t>Using external script files:</a:t>
            </a: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noProof="1" smtClean="0"/>
              <a:t>External JavaScript file: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onclick="sample()" value="Call JavaScript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5385137"/>
            <a:ext cx="8026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sample()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8" y="3865718"/>
            <a:ext cx="2663752" cy="199498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1557668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external-JavaScript.html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627" y="59772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30033" y="2667000"/>
            <a:ext cx="5159376" cy="527804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&lt;script&gt; tag is always empty.</a:t>
            </a:r>
          </a:p>
        </p:txBody>
      </p:sp>
    </p:spTree>
    <p:extLst>
      <p:ext uri="{BB962C8B-B14F-4D97-AF65-F5344CB8AC3E}">
        <p14:creationId xmlns:p14="http://schemas.microsoft.com/office/powerpoint/2010/main" val="23009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066800"/>
            <a:ext cx="4532394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JavaScript Syntax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6431">
            <a:off x="681683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57" l="16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69" y="1524000"/>
            <a:ext cx="2078049" cy="2314575"/>
          </a:xfrm>
          <a:prstGeom prst="roundRect">
            <a:avLst>
              <a:gd name="adj" fmla="val 750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5508433" y="4504351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JavaScript syntax is similar to C# and Java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Operators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Variables (typeless)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Conditional statements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Loops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Arrays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my_array[]</a:t>
            </a:r>
            <a:r>
              <a:rPr lang="en-US" dirty="0" smtClean="0"/>
              <a:t>) and associative arrays </a:t>
            </a:r>
            <a:r>
              <a:rPr lang="en-US" noProof="1" smtClean="0"/>
              <a:t>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my_array['abc']</a:t>
            </a:r>
            <a:r>
              <a:rPr lang="en-US" noProof="1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 variables (like the C# delegates)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JavaScript data types: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Numbers (integer, floating-point)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Boolean (true / false)</a:t>
            </a:r>
          </a:p>
          <a:p>
            <a:pPr>
              <a:lnSpc>
                <a:spcPct val="100000"/>
              </a:lnSpc>
              <a:defRPr/>
            </a:pPr>
            <a:r>
              <a:rPr lang="en-GB" dirty="0" smtClean="0"/>
              <a:t>String type – string of characters</a:t>
            </a:r>
          </a:p>
          <a:p>
            <a:pPr>
              <a:lnSpc>
                <a:spcPct val="100000"/>
              </a:lnSpc>
              <a:buNone/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GB" dirty="0" smtClean="0"/>
              <a:t>Arrays</a:t>
            </a:r>
          </a:p>
          <a:p>
            <a:pPr>
              <a:lnSpc>
                <a:spcPct val="100000"/>
              </a:lnSpc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 smtClean="0"/>
              <a:t>Associative arrays (hash tables)</a:t>
            </a:r>
            <a:endParaRPr lang="en-GB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335" y="3352800"/>
            <a:ext cx="7789866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myName = "You can use both single or double quotes for strings";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334" y="47244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my_array = [1, 5.3, "aaa"];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335" y="57912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my_hash = {a:2, b:3, c:"text"};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35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Object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Every variable can be considered as object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example strings and arrays have member functions: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2988" y="2819400"/>
            <a:ext cx="68405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test = "some string";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alert(test[7]); // shows letter 'r'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alert(test.charAt(5)); // shows letter 's'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alert("test".charAt(1)); //shows letter 'e'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alert("test".substring(1,3)); //shows 'es'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2988" y="4878050"/>
            <a:ext cx="684053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[1,3,4];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(arr.length); // shows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arr.push(7); // appends 7 to end of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(arr[3]); // shows 7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06925" y="2362200"/>
            <a:ext cx="3276600" cy="457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Wingdings 2" pitchFamily="18" charset="2"/>
              <a:buNone/>
            </a:pPr>
            <a:r>
              <a:rPr lang="en-US" sz="2800" dirty="0" smtClean="0"/>
              <a:t>objects.html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5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 (h1 – h6)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8926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773058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4928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GB" dirty="0" smtClean="0"/>
              <a:t> operator joins strings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spcBef>
                <a:spcPct val="60000"/>
              </a:spcBef>
              <a:defRPr/>
            </a:pPr>
            <a:r>
              <a:rPr lang="en-GB" dirty="0" smtClean="0"/>
              <a:t>What is "9" + 9?</a:t>
            </a:r>
          </a:p>
          <a:p>
            <a:pPr>
              <a:defRPr/>
            </a:pPr>
            <a:endParaRPr lang="en-GB" dirty="0" smtClean="0"/>
          </a:p>
          <a:p>
            <a:pPr>
              <a:spcBef>
                <a:spcPts val="1200"/>
              </a:spcBef>
              <a:defRPr/>
            </a:pPr>
            <a:r>
              <a:rPr lang="en-GB" dirty="0" smtClean="0"/>
              <a:t>Converting string to number: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8288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string1 = "fat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string2 = "cats";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alert(string1 + string2);  // fat cats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8862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alert("9" + 9);  // 99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2578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alert(parseInt("9") + 9);  // 18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370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10400" cy="914400"/>
          </a:xfrm>
        </p:spPr>
        <p:txBody>
          <a:bodyPr/>
          <a:lstStyle/>
          <a:p>
            <a:r>
              <a:rPr lang="en-US" sz="3700" dirty="0" smtClean="0"/>
              <a:t>Arrays Operations and Properties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290"/>
            <a:ext cx="8686800" cy="57341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new empty array: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an array holding few elements: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Appending an element / getting the last element: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1800"/>
              </a:spcBef>
              <a:defRPr/>
            </a:pPr>
            <a:r>
              <a:rPr lang="en-US" sz="3000" dirty="0" smtClean="0"/>
              <a:t>Reading the number of elements</a:t>
            </a:r>
            <a:r>
              <a:rPr lang="en-US" sz="3000" dirty="0"/>
              <a:t> </a:t>
            </a:r>
            <a:r>
              <a:rPr lang="en-US" sz="3000" dirty="0" smtClean="0"/>
              <a:t>(array length):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Finding element's index in the array: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524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new Array();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25716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 2, 3, 4, 5];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581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arr.push(3</a:t>
            </a: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element = arr.pop</a:t>
            </a: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953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arr.length;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60768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arr.indexOf(1);</a:t>
            </a:r>
          </a:p>
        </p:txBody>
      </p:sp>
    </p:spTree>
    <p:extLst>
      <p:ext uri="{BB962C8B-B14F-4D97-AF65-F5344CB8AC3E}">
        <p14:creationId xmlns:p14="http://schemas.microsoft.com/office/powerpoint/2010/main" val="30110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Popup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Alert box with text and [OK] button</a:t>
            </a:r>
          </a:p>
          <a:p>
            <a:pPr lvl="1">
              <a:defRPr/>
            </a:pPr>
            <a:r>
              <a:rPr lang="en-US" dirty="0" smtClean="0"/>
              <a:t>Just a message shown in a dialog box:</a:t>
            </a:r>
          </a:p>
          <a:p>
            <a:pPr lvl="1">
              <a:buFontTx/>
              <a:buNone/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Confirmation box</a:t>
            </a:r>
          </a:p>
          <a:p>
            <a:pPr lvl="1">
              <a:defRPr/>
            </a:pPr>
            <a:r>
              <a:rPr lang="en-US" dirty="0" smtClean="0"/>
              <a:t>Contains text, [OK] button and [Cancel] button:</a:t>
            </a:r>
          </a:p>
          <a:p>
            <a:pPr>
              <a:buFontTx/>
              <a:buNone/>
              <a:defRPr/>
            </a:pP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Prompt box</a:t>
            </a:r>
          </a:p>
          <a:p>
            <a:pPr lvl="1">
              <a:defRPr/>
            </a:pPr>
            <a:r>
              <a:rPr lang="en-US" dirty="0" smtClean="0"/>
              <a:t>Contains text, input field with default value: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236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alert("Some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 here");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4141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confirm("Are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0600" y="6019800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("enter amount", 10</a:t>
            </a: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4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Numbers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38100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4582"/>
            <a:ext cx="792638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&lt;title&gt;JavaScript Demo&lt;/title&gt;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value1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parseInt(document.mainForm.textBox1.value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value2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parseInt(document.mainForm.textBox2.value);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sum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value1 + value2;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document.mainForm.textBoxSum.value = sum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5970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</a:t>
            </a:r>
            <a:r>
              <a:rPr lang="en-US" smtClean="0"/>
              <a:t>Numbers – </a:t>
            </a:r>
            <a:r>
              <a:rPr lang="en-US" dirty="0" smtClean="0"/>
              <a:t>Example</a:t>
            </a:r>
            <a:r>
              <a:rPr lang="bg-BG" dirty="0" smtClean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7244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r>
              <a:rPr lang="en-US" sz="2800" dirty="0" smtClean="0">
                <a:solidFill>
                  <a:srgbClr val="EBFFC2"/>
                </a:solidFill>
                <a:latin typeface="Corbel" pitchFamily="34" charset="0"/>
              </a:rPr>
              <a:t> (cont.)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" y="1554301"/>
            <a:ext cx="792638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&lt;form name="mainForm"&gt;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name="textBox1"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name="textBox2"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type="button" value="Process"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onclick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="javascript: calcSum()"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text" name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="textBoxSum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readonly="readonly"/&gt;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02" y="4013976"/>
            <a:ext cx="3563698" cy="2354298"/>
          </a:xfrm>
          <a:prstGeom prst="roundRect">
            <a:avLst>
              <a:gd name="adj" fmla="val 228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0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Prompt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2514600" cy="533400"/>
          </a:xfrm>
        </p:spPr>
        <p:txBody>
          <a:bodyPr/>
          <a:lstStyle/>
          <a:p>
            <a:pPr marL="0" indent="0">
              <a:buNone/>
            </a:pPr>
            <a:r>
              <a:rPr lang="bg-BG" sz="2800" dirty="0" smtClean="0"/>
              <a:t>prompt.html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675" y="1719263"/>
            <a:ext cx="73437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price = prompt("Enter the price", "10.00");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alert('Price + VAT = ' + price * 1.2);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3" y="2819400"/>
            <a:ext cx="6498077" cy="1828800"/>
          </a:xfrm>
          <a:prstGeom prst="roundRect">
            <a:avLst>
              <a:gd name="adj" fmla="val 416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876800"/>
            <a:ext cx="2009775" cy="1647825"/>
          </a:xfrm>
          <a:prstGeom prst="roundRect">
            <a:avLst>
              <a:gd name="adj" fmla="val 587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6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679894" y="3454281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853013" y="3486606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981200" y="3454281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1981200" y="3936762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3679894" y="3936762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1981200" y="4419243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677056" y="4419243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81200" y="4901724"/>
            <a:ext cx="1698695" cy="514806"/>
            <a:chOff x="-18" y="1585"/>
            <a:chExt cx="518" cy="430"/>
          </a:xfrm>
          <a:noFill/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" y="1612"/>
              <a:ext cx="432" cy="4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hangingPunct="1">
                <a:lnSpc>
                  <a:spcPct val="100000"/>
                </a:lnSpc>
              </a:pPr>
              <a:r>
                <a:rPr kumimoji="0"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&lt;=</a:t>
              </a:r>
            </a:p>
            <a:p>
              <a:pPr>
                <a:lnSpc>
                  <a:spcPct val="100000"/>
                </a:lnSpc>
              </a:pPr>
              <a:endParaRPr kumimoji="0" 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-18" y="1585"/>
              <a:ext cx="518" cy="403"/>
            </a:xfrm>
            <a:prstGeom prst="rect">
              <a:avLst/>
            </a:prstGeom>
            <a:grpFill/>
            <a:ln w="7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>
                <a:defRPr/>
              </a:pPr>
              <a:endParaRPr lang="bg-B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3679894" y="4901724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981200" y="5384205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3679894" y="5384205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44"/>
          <p:cNvSpPr>
            <a:spLocks noChangeArrowheads="1"/>
          </p:cNvSpPr>
          <p:nvPr/>
        </p:nvSpPr>
        <p:spPr bwMode="auto">
          <a:xfrm>
            <a:off x="1981200" y="5866686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3679894" y="5866686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981200" y="2971800"/>
            <a:ext cx="169869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79894" y="2971800"/>
            <a:ext cx="340670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2091068" y="3005468"/>
            <a:ext cx="1416672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Symbol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751808" y="3005468"/>
            <a:ext cx="3141807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Meaning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2192273" y="3486606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2192273" y="3969087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853013" y="3969087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192273" y="4451568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810444" y="4451568"/>
            <a:ext cx="3308138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3853013" y="4934049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192273" y="5416530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853013" y="5416530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  <a:endParaRPr kumimoji="0" lang="en-US" sz="2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2192273" y="5899011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3853013" y="5899011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Not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Statement (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143000"/>
            <a:ext cx="7467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unitPrice = 1.30;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(quantity &gt; 100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unitPrice = 1.20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condition may be of Boolean or integer type: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971800"/>
            <a:ext cx="79248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(typeof(a)=="undefined" || typeof(b)=="undefined")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("Variable a or b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undefined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else if (!a &amp;&amp;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document.write("a==0; b==true;");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 b=="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b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38914" name="Picture 2" descr="http://ts2.mm.bing.net/images/thumbnail.aspx?q=1432453985649&amp;id=653498a0317884c89706151a75104dd4&amp;url=http%3a%2f%2fxmlhack.ru%2fbooks%2fxslt%2fimages%2fboolean-jun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25">
            <a:off x="1019436" y="1652788"/>
            <a:ext cx="1805398" cy="1026822"/>
          </a:xfrm>
          <a:prstGeom prst="roundRect">
            <a:avLst>
              <a:gd name="adj" fmla="val 48064"/>
            </a:avLst>
          </a:prstGeom>
          <a:noFill/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874150" y="2438400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conditional-statements.html</a:t>
            </a:r>
          </a:p>
        </p:txBody>
      </p:sp>
    </p:spTree>
    <p:extLst>
      <p:ext uri="{BB962C8B-B14F-4D97-AF65-F5344CB8AC3E}">
        <p14:creationId xmlns:p14="http://schemas.microsoft.com/office/powerpoint/2010/main" val="26005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statement works like in C#: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switch (variable)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1: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'a':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3.14: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another code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something completely different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6934" y="190500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switch-statements.html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7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urrisingsound.com/wp-content/uploads/2009/01/loops_ic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674089"/>
            <a:ext cx="1990726" cy="26017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defRPr/>
            </a:pPr>
            <a:r>
              <a:rPr lang="en-GB" dirty="0" smtClean="0"/>
              <a:t>Like in C#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810000"/>
            <a:ext cx="7620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(counter=0; counter&lt;4; 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(counter &lt; 5)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alert(++counter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989" y="5748993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2090737" cy="2386228"/>
          </a:xfrm>
          <a:prstGeom prst="roundRect">
            <a:avLst>
              <a:gd name="adj" fmla="val 3911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8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Code structure – splitting code into parts</a:t>
            </a:r>
          </a:p>
          <a:p>
            <a:pPr>
              <a:defRPr/>
            </a:pPr>
            <a:r>
              <a:rPr lang="en-GB" dirty="0" smtClean="0"/>
              <a:t>Data comes in, processed, result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160851"/>
            <a:ext cx="42021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average(a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b, c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total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a+b+c;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total/3;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6401" y="2667000"/>
            <a:ext cx="2819399" cy="919401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 come in here.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86401" y="3750984"/>
            <a:ext cx="2819399" cy="1328023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variables is optional. Type is never declared.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86400" y="5269388"/>
            <a:ext cx="2819400" cy="953453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returned </a:t>
            </a:r>
            <a:r>
              <a:rPr lang="en-GB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here.</a:t>
            </a:r>
            <a:endParaRPr lang="en-GB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24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 smtClean="0"/>
              <a:t>Function Arguments </a:t>
            </a:r>
            <a:br>
              <a:rPr lang="en-US" dirty="0" smtClean="0"/>
            </a:br>
            <a:r>
              <a:rPr lang="en-US" dirty="0" smtClean="0"/>
              <a:t>and Return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Functions are not required to return a value</a:t>
            </a:r>
          </a:p>
          <a:p>
            <a:pPr>
              <a:defRPr/>
            </a:pPr>
            <a:r>
              <a:rPr lang="en-US" dirty="0" smtClean="0"/>
              <a:t>When calling function it is not obligatory to specify all of its arguments</a:t>
            </a:r>
          </a:p>
          <a:p>
            <a:pPr lvl="1">
              <a:defRPr/>
            </a:pPr>
            <a:r>
              <a:rPr lang="en-US" sz="2800" dirty="0" smtClean="0"/>
              <a:t>The function has access to all the arguments passed via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arguments</a:t>
            </a:r>
            <a:r>
              <a:rPr lang="en-US" sz="2800" dirty="0" smtClean="0"/>
              <a:t> array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6" y="4154031"/>
            <a:ext cx="77692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for (var i = 0; i &lt; arguments.length; i 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sum += parseInt(arguments[i]);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sum;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alert(sum(1, 2, 4));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5867400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functions-demo.html</a:t>
            </a:r>
          </a:p>
        </p:txBody>
      </p:sp>
    </p:spTree>
    <p:extLst>
      <p:ext uri="{BB962C8B-B14F-4D97-AF65-F5344CB8AC3E}">
        <p14:creationId xmlns:p14="http://schemas.microsoft.com/office/powerpoint/2010/main" val="26117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5" y="1143000"/>
            <a:ext cx="5377178" cy="30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2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9144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Every HTML element is accessible via the JavaScript DOM API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Most DOM objects can be manipulated by the programmer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The event model lets a document to react when the user does something on the page</a:t>
            </a:r>
          </a:p>
          <a:p>
            <a:pPr>
              <a:defRPr/>
            </a:pPr>
            <a:r>
              <a:rPr lang="en-US" sz="3000" dirty="0" smtClean="0"/>
              <a:t>Advantages</a:t>
            </a:r>
          </a:p>
          <a:p>
            <a:pPr lvl="1">
              <a:defRPr/>
            </a:pPr>
            <a:r>
              <a:rPr lang="en-US" sz="2800" dirty="0" smtClean="0"/>
              <a:t>Create interactive pages</a:t>
            </a:r>
          </a:p>
          <a:p>
            <a:pPr lvl="1">
              <a:defRPr/>
            </a:pPr>
            <a:r>
              <a:rPr lang="en-US" sz="2800" dirty="0" smtClean="0"/>
              <a:t>Updates the objects of a page without reloading it</a:t>
            </a:r>
            <a:endParaRPr lang="en-CA" sz="2800" dirty="0" smtClean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Access elements via their ID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the name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tag name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Returns array of descendant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elements of the element "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</a:t>
            </a:r>
            <a:r>
              <a:rPr lang="en-US" dirty="0" smtClean="0"/>
              <a:t>"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7642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 = document.getElementById("some_id")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30596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document.getElementsByName("some_name")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3" y="4321371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imgTags = el.getElementsByTagName("img")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77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Once we access an element, we can read and write its attributes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3250" y="2863096"/>
            <a:ext cx="793115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change(state)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lampImg = document.getElementById("lamp");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lampImg.src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"lamp_" + state + ".png";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statusDiv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("statusDiv");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statusDiv.innerHTML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"The lamp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state";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src="test_on.gif" onmouseover="change('off')"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onmouseout="change('on')"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DOM-manipulation.html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30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Element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Most of the properties are derived from the HTML attributes of the tag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 smtClean="0"/>
              <a:t>, etc…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property – allows modifying the CSS styles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Corresponds to the inline style of the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Not the properties derived from embedded or external CSS rules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style.width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style.marginTop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style.backgroundImage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25" y="76200"/>
            <a:ext cx="7100775" cy="914400"/>
          </a:xfrm>
        </p:spPr>
        <p:txBody>
          <a:bodyPr/>
          <a:lstStyle/>
          <a:p>
            <a:r>
              <a:rPr lang="en-US" sz="3800" dirty="0" smtClean="0"/>
              <a:t>Common Element Properties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className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 attribute of the tag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 smtClean="0"/>
              <a:t> – holds all the entire HTML code inside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Read-only properties with information for the current element and its state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tagName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offsetWidth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offsetHeight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scrollHeight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scrollTop</a:t>
            </a:r>
            <a:r>
              <a:rPr lang="bg-BG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nodeType</a:t>
            </a:r>
            <a:r>
              <a:rPr lang="en-US" dirty="0" smtClean="0"/>
              <a:t>, etc…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4625" y="5105400"/>
            <a:ext cx="5500576" cy="134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914400"/>
          </a:xfrm>
        </p:spPr>
        <p:txBody>
          <a:bodyPr/>
          <a:lstStyle/>
          <a:p>
            <a:r>
              <a:rPr lang="en-US" dirty="0" smtClean="0"/>
              <a:t>Accessing Elements through the DOM Tree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access elements in the DOM through some tree manipulation properties: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element.childNodes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element.parentNode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element.nextSibling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element.previousSibling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element.firstChild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element.lastChild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Accessing Elements through the DOM Tree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686800" cy="990600"/>
          </a:xfrm>
        </p:spPr>
        <p:txBody>
          <a:bodyPr/>
          <a:lstStyle/>
          <a:p>
            <a:pPr marL="282575" lvl="1" indent="-282575">
              <a:lnSpc>
                <a:spcPts val="3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dirty="0" smtClean="0"/>
              <a:t>Warning: may not return what you expected due to Browser differences</a:t>
            </a: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5049" y="1491648"/>
            <a:ext cx="771390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 = document.getElementById('div_tag');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(el.childNodes[0].value);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(el.childNodes[1].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getElementsByTagName('span').id);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id="div_tag"&gt;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value="test text"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&lt;span id="test"&gt;test span&lt;/span&gt;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4066" y="4810780"/>
            <a:ext cx="50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accessing-elements-demo.html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6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 smtClean="0"/>
              <a:t>Introduction to HTML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How the Web Works?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What is a Web Page?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My First HTML Page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Basic Tags: Hyperlinks, Images, Formatting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Headings and Paragraphs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 Declaration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914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749190"/>
            <a:ext cx="5638800" cy="1371600"/>
          </a:xfrm>
        </p:spPr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pic>
        <p:nvPicPr>
          <p:cNvPr id="4" name="Picture 2" descr="http://www.adarshr.com/images/pub-su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84" y="915924"/>
            <a:ext cx="3361816" cy="3429050"/>
          </a:xfrm>
          <a:prstGeom prst="roundRect">
            <a:avLst>
              <a:gd name="adj" fmla="val 23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99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can register event handlers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Events are fired by the Browser and are sent to the specified JavaScript event handler function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set with HTML attributes: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Can be accessed through the DOM: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00" y="3505200"/>
            <a:ext cx="74803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 src="test.gif" onclick="imageClicked()"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5500" y="4876800"/>
            <a:ext cx="74803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 = document.getElementById("myImage");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img.onclick = imageClicked;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83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2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All event handlers receive one parameter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It brings information about the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Contains the type of the event (mouse click, key press, etc.)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Data about the location where the event has been fired (e.g. mouse coordinates)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a reference to the event sender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the button that was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3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information about the state of [Alt], [Ctrl] and [Shift] keys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browsers do not send this object, but place it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document.event</a:t>
            </a:r>
            <a:endParaRPr lang="en-US" noProof="1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of the names of the event’s object properties are browser-specific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74764" name="Picture 12" descr="http://ts3.mm.bing.net/images/thumbnail.aspx?q=1801629403638&amp;id=1180739aacdcf5b635c9331c7c47b4cf&amp;url=http%3a%2f%2fbootlog.org%2fup%2f2006%2f08%2flinux_ati_sv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1713">
            <a:off x="6743956" y="4108447"/>
            <a:ext cx="2100331" cy="2555335"/>
          </a:xfrm>
          <a:prstGeom prst="roundRect">
            <a:avLst>
              <a:gd name="adj" fmla="val 8810"/>
            </a:avLst>
          </a:prstGeom>
          <a:noFill/>
          <a:effectLst>
            <a:softEdge rad="635000"/>
          </a:effectLst>
        </p:spPr>
      </p:pic>
      <p:pic>
        <p:nvPicPr>
          <p:cNvPr id="2052" name="Picture 4" descr="http://w3veritae.com/wp-content/uploads/2009/06/browser-w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3200400" cy="1745672"/>
          </a:xfrm>
          <a:prstGeom prst="roundRect">
            <a:avLst>
              <a:gd name="adj" fmla="val 69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DOM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Mouse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onmousemove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Key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onkeypress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Only for input fields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Interface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onblur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onfocus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onscroll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Form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onchange</a:t>
            </a:r>
            <a:r>
              <a:rPr lang="en-US" dirty="0" smtClean="0"/>
              <a:t> – for input fields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onsubmit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Allows you  to cancel a form submission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Useful for form validation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Miscellaneous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Allowed only for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Fires when all content on the page was loaded / unloaded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</a:rPr>
              <a:t>on</a:t>
            </a:r>
            <a:r>
              <a:rPr lang="en-US" dirty="0" smtClean="0">
                <a:latin typeface="Consolas" pitchFamily="49" charset="0"/>
              </a:rPr>
              <a:t>l</a:t>
            </a:r>
            <a:r>
              <a:rPr lang="en-US" noProof="1" smtClean="0">
                <a:latin typeface="Consolas" pitchFamily="49" charset="0"/>
              </a:rPr>
              <a:t>oad</a:t>
            </a:r>
            <a:r>
              <a:rPr lang="en-US" noProof="1" smtClean="0"/>
              <a:t> Event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 </a:t>
            </a:r>
            <a:r>
              <a:rPr lang="en-US" dirty="0" smtClean="0">
                <a:latin typeface="Consolas" pitchFamily="49" charset="0"/>
              </a:rPr>
              <a:t>event</a:t>
            </a:r>
            <a:endParaRPr lang="bg-BG" dirty="0" smtClean="0">
              <a:latin typeface="Consolas" pitchFamily="49" charset="0"/>
            </a:endParaRPr>
          </a:p>
          <a:p>
            <a:pPr>
              <a:buFontTx/>
              <a:buNone/>
              <a:defRPr/>
            </a:pP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719263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greet()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alert("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Loaded.");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onload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="greet()" 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8622"/>
            <a:ext cx="2590800" cy="2397868"/>
          </a:xfrm>
          <a:prstGeom prst="roundRect">
            <a:avLst>
              <a:gd name="adj" fmla="val 395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1219200"/>
            <a:ext cx="2211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onload.html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59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5870445" y="1222782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493829" y="1280157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11916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the current 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browser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 Hierarchy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35350" y="2208213"/>
            <a:ext cx="2286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3429000"/>
            <a:ext cx="14478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92350" y="3429000"/>
            <a:ext cx="1143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639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0350" y="3429000"/>
            <a:ext cx="12192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881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425950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27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70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401763" y="2971800"/>
            <a:ext cx="5995987" cy="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3977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019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0261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140200" y="2662238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88315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5720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52197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500563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4033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3203575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92430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71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HTML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 smtClean="0"/>
              <a:t>HTML </a:t>
            </a:r>
            <a:r>
              <a:rPr smtClean="0"/>
              <a:t>Document Structure </a:t>
            </a:r>
            <a:r>
              <a:rPr dirty="0" smtClean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Opening New Window – Example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indow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.open()</a:t>
            </a:r>
            <a:endParaRPr lang="bg-BG" dirty="0" smtClean="0"/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681" y="2127171"/>
            <a:ext cx="789622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width=300, height=100, menubar=yes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status=yes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html&gt;&lt;head&gt;&lt;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Sample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Title&lt;/title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head&gt;&lt;body&gt;&lt;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&lt;/h1&gt;&lt;/body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581400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4308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indow-open.html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55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00199" y="1371600"/>
            <a:ext cx="59689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0" latin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200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93999" y="2668889"/>
            <a:ext cx="3149601" cy="987504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navigator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29351" y="2668889"/>
            <a:ext cx="2381249" cy="987504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sz="26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userAgent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(browser ID)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57200" y="2668889"/>
            <a:ext cx="2057400" cy="987504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GB" dirty="0" smtClean="0"/>
              <a:t> object contains information about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200" y="2392740"/>
            <a:ext cx="6769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window.moveTo(0,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screen.availWidth;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 = screen.availHeight;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window.resizeTo(x, y);</a:t>
            </a:r>
          </a:p>
        </p:txBody>
      </p:sp>
      <p:pic>
        <p:nvPicPr>
          <p:cNvPr id="4098" name="Picture 2" descr="http://350designs.com/files/images/resources/icons/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74" y="4436447"/>
            <a:ext cx="4564026" cy="1875626"/>
          </a:xfrm>
          <a:prstGeom prst="roundRect">
            <a:avLst>
              <a:gd name="adj" fmla="val 192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274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  <a:r>
              <a:rPr lang="en-GB" dirty="0"/>
              <a:t> object</a:t>
            </a:r>
          </a:p>
          <a:p>
            <a:pPr marL="690563" lvl="1" indent="-342900">
              <a:lnSpc>
                <a:spcPct val="9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rgbClr val="EBFFD2"/>
                </a:solidFill>
              </a:rPr>
              <a:t>Provides some built-in arrays of specific </a:t>
            </a:r>
            <a:r>
              <a:rPr lang="en-GB" dirty="0" smtClean="0">
                <a:solidFill>
                  <a:srgbClr val="EBFFD2"/>
                </a:solidFill>
              </a:rPr>
              <a:t>objects</a:t>
            </a:r>
            <a:r>
              <a:rPr lang="en-GB" sz="3200" dirty="0" smtClean="0">
                <a:solidFill>
                  <a:srgbClr val="EBFFD2"/>
                </a:solidFill>
              </a:rPr>
              <a:t> </a:t>
            </a:r>
            <a:r>
              <a:rPr lang="en-GB" dirty="0" smtClean="0">
                <a:solidFill>
                  <a:srgbClr val="EBFFD2"/>
                </a:solidFill>
              </a:rPr>
              <a:t>on</a:t>
            </a:r>
            <a:r>
              <a:rPr lang="en-GB" sz="3200" dirty="0" smtClean="0">
                <a:solidFill>
                  <a:srgbClr val="EBFFD2"/>
                </a:solidFill>
              </a:rPr>
              <a:t> the currently loaded Web page</a:t>
            </a:r>
            <a:endParaRPr lang="en-GB" dirty="0" smtClean="0">
              <a:solidFill>
                <a:srgbClr val="EBFFD2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defRPr/>
            </a:pPr>
            <a:endParaRPr lang="en-GB" dirty="0" smtClean="0"/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None/>
              <a:defRPr/>
            </a:pPr>
            <a:endParaRPr lang="en-GB" dirty="0" smtClean="0"/>
          </a:p>
          <a:p>
            <a:pPr>
              <a:spcBef>
                <a:spcPts val="2400"/>
              </a:spcBef>
              <a:defRPr/>
            </a:pPr>
            <a:r>
              <a:rPr lang="en-GB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document.location</a:t>
            </a:r>
          </a:p>
          <a:p>
            <a:pPr lvl="1">
              <a:defRPr/>
            </a:pPr>
            <a:r>
              <a:rPr lang="en-GB" dirty="0" smtClean="0">
                <a:solidFill>
                  <a:srgbClr val="EBFFD2"/>
                </a:solidFill>
              </a:rPr>
              <a:t>Used to access the currently open URL or redirect the browser</a:t>
            </a: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332" y="2819400"/>
            <a:ext cx="7696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"This is some &lt;b&gt;bold text&lt;/b&gt;");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8332" y="5943600"/>
            <a:ext cx="7696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http://www.yahoo.com/";</a:t>
            </a:r>
          </a:p>
        </p:txBody>
      </p:sp>
    </p:spTree>
    <p:extLst>
      <p:ext uri="{BB962C8B-B14F-4D97-AF65-F5344CB8AC3E}">
        <p14:creationId xmlns:p14="http://schemas.microsoft.com/office/powerpoint/2010/main" val="14634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Validation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checkForm()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valid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(document.mainForm.firstName.value == "")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alert("Please type in your first name!");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("firstNameError").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style.display = "inline";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valid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&lt;form name="mainForm"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="return checkForm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()"&gt;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838200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form-validation.html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Math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</a:t>
            </a:r>
            <a:r>
              <a:rPr lang="en-US" dirty="0" smtClean="0"/>
              <a:t>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2462748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(i=1; i&lt;=20; i++)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x = Math.random();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10*x + 1;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Math.floor(x);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"Random number (" +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 + ") in range "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"1..10 --&gt; " + x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"&lt;br/&gt;");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14750" cy="2647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0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Date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 smtClean="0"/>
              <a:t> object provides date / calendar functions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3844" y="2505075"/>
            <a:ext cx="777435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"It is now " + now;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document.getElementById("timeField")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.innerText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...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019550" cy="2143125"/>
          </a:xfrm>
          <a:prstGeom prst="roundRect">
            <a:avLst>
              <a:gd name="adj" fmla="val 42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1981200"/>
            <a:ext cx="1882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9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Timers: </a:t>
            </a:r>
            <a:r>
              <a:rPr lang="en-GB" noProof="1" smtClean="0">
                <a:latin typeface="Consolas" pitchFamily="49" charset="0"/>
              </a:rPr>
              <a:t>setTimeout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(once) after a fixed delay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00115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40758" y="3405066"/>
            <a:ext cx="4724400" cy="987504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seconds after this statement executes, this function is called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839433" y="5703570"/>
            <a:ext cx="2900363" cy="54483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Cancels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24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Timers: </a:t>
            </a:r>
            <a:r>
              <a:rPr lang="en-GB" noProof="1" smtClean="0">
                <a:latin typeface="Consolas" pitchFamily="49" charset="0"/>
              </a:rPr>
              <a:t>setInterval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repeatedly at fixed intervals</a:t>
            </a:r>
            <a:endParaRPr lang="en-US" dirty="0" smtClean="0"/>
          </a:p>
          <a:p>
            <a:pPr marL="450850" indent="-450850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0888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setInterval(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'clock()',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50888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32790" y="3290776"/>
            <a:ext cx="4139610" cy="987504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is called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continuously per 1 second.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220433" y="5474970"/>
            <a:ext cx="2514600" cy="54483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the timer.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6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0888" y="1633240"/>
            <a:ext cx="76311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document.getElementById("clock")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.value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1064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17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the correct vision and attitude towards HTML</a:t>
            </a:r>
          </a:p>
          <a:p>
            <a:pPr lvl="1"/>
            <a:r>
              <a:rPr lang="en-US" dirty="0" smtClean="0"/>
              <a:t>HTML is only about structure, not appearance</a:t>
            </a:r>
          </a:p>
          <a:p>
            <a:pPr lvl="1"/>
            <a:r>
              <a:rPr lang="en-US" dirty="0" smtClean="0"/>
              <a:t>Browsers tolerate invalid HTML code and parse errors – you should not.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44527"/>
            <a:ext cx="7467600" cy="1371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4"/>
          <a:stretch/>
        </p:blipFill>
        <p:spPr bwMode="auto">
          <a:xfrm>
            <a:off x="1772618" y="2415364"/>
            <a:ext cx="5446364" cy="3833036"/>
          </a:xfrm>
          <a:prstGeom prst="roundRect">
            <a:avLst>
              <a:gd name="adj" fmla="val 1806"/>
            </a:avLst>
          </a:prstGeom>
          <a:solidFill>
            <a:srgbClr val="FFFFFF"/>
          </a:solidFill>
          <a:ln>
            <a:noFill/>
          </a:ln>
          <a:effectLst/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944527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9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JavaScript statement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 smtClean="0"/>
              <a:t>; opens the script editor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 – 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Firebug is written mostly in JavaScript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6400"/>
            <a:ext cx="8208962" cy="3983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Console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</a:t>
            </a:r>
            <a:r>
              <a:rPr lang="en-US" dirty="0" smtClean="0"/>
              <a:t>object exists only if there is a debugging tool that supports it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write log messages at runtime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Methods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 smtClean="0"/>
              <a:t> object: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info(message)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warn(message)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error(message)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HTML, CSS and JavaScript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8277140" flipH="1">
            <a:off x="438513" y="3116670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70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noProof="1" smtClean="0"/>
              <a:t>&lt;</a:t>
            </a:r>
            <a:r>
              <a:rPr lang="en-US" dirty="0" smtClean="0"/>
              <a:t>!</a:t>
            </a:r>
            <a:r>
              <a:rPr lang="en-US" noProof="1" smtClean="0"/>
              <a:t>DOCTYPE&gt;</a:t>
            </a:r>
            <a:r>
              <a:rPr lang="en-US" dirty="0" smtClean="0"/>
              <a:t> Declaration</a:t>
            </a:r>
            <a:endParaRPr lang="en-US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 smtClean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 smtClean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 smtClean="0"/>
              <a:t>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XHTML is more strict than HTML</a:t>
            </a:r>
          </a:p>
          <a:p>
            <a:pPr lvl="1">
              <a:defRPr/>
            </a:pPr>
            <a:r>
              <a:rPr lang="en-US" dirty="0" smtClean="0"/>
              <a:t>Tags and attribute names must be in lowercase</a:t>
            </a:r>
          </a:p>
          <a:p>
            <a:pPr lvl="1"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and implies missing closing tags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Note: Web browsers load XHTML faster than HTML and valid code faster than invalid!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mandatory 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Can contain some other tags, e.g.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Used to specify a title in the window title bar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Brewer" /&gt; 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element is used to embed scripts into an HTML document</a:t>
            </a:r>
          </a:p>
          <a:p>
            <a:pPr lvl="1">
              <a:defRPr/>
            </a:pPr>
            <a:r>
              <a:rPr lang="en-US" dirty="0" smtClean="0"/>
              <a:t>Script are executed in the client's Web browser</a:t>
            </a:r>
          </a:p>
          <a:p>
            <a:pPr lvl="1">
              <a:defRPr/>
            </a:pPr>
            <a:r>
              <a:rPr lang="en-US" dirty="0" smtClean="0"/>
              <a:t>Scripts can live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sections</a:t>
            </a:r>
          </a:p>
          <a:p>
            <a:pPr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defRPr/>
            </a:pPr>
            <a:r>
              <a:rPr lang="en-US" dirty="0" smtClean="0"/>
              <a:t>JavaScript (it is not Java!)</a:t>
            </a:r>
          </a:p>
          <a:p>
            <a:pPr lvl="1">
              <a:defRPr/>
            </a:pPr>
            <a:r>
              <a:rPr lang="en-US" dirty="0" smtClean="0"/>
              <a:t>VBScript</a:t>
            </a:r>
          </a:p>
          <a:p>
            <a:pPr lvl="1">
              <a:defRPr/>
            </a:pPr>
            <a:r>
              <a:rPr lang="en-US" dirty="0" smtClean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(2)</a:t>
            </a:r>
            <a:endParaRPr lang="bg-BG" dirty="0" smtClean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12775" indent="-514350">
              <a:lnSpc>
                <a:spcPct val="100000"/>
              </a:lnSpc>
              <a:buFont typeface="+mj-lt"/>
              <a:buAutoNum type="arabicPeriod" startAt="2"/>
              <a:defRPr/>
            </a:pPr>
            <a:r>
              <a:rPr lang="en-US" dirty="0"/>
              <a:t>HTML in </a:t>
            </a:r>
            <a:r>
              <a:rPr lang="en-US" dirty="0" smtClean="0"/>
              <a:t>Details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Hyperlinks: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en-US" dirty="0" smtClean="0"/>
              <a:t>Hyperlinks </a:t>
            </a:r>
            <a:r>
              <a:rPr lang="en-US" dirty="0"/>
              <a:t>and Sections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Images: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Lists: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Forms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&lt;script&gt; Tag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("&lt;p&gt;Hello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!&lt;\/p&gt;");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5844" name="Picture 5" descr="scripts-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402365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24400" y="1066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7893" name="Picture 6" descr="style-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3230526" cy="222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Logo (a JPG file)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"-//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title&gt;Page Title&lt;/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3981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defRPr/>
            </a:pPr>
            <a:endParaRPr lang="en-US" sz="2800" dirty="0" smtClean="0"/>
          </a:p>
          <a:p>
            <a:pPr lvl="1">
              <a:spcBef>
                <a:spcPts val="1200"/>
              </a:spcBef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539750" y="5388524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Using an image as a link button: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</a:t>
            </a:r>
            <a:r>
              <a:rPr lang="bg-BG" sz="2800" dirty="0" smtClean="0"/>
              <a:t>, </a:t>
            </a:r>
            <a:r>
              <a:rPr lang="en-US" sz="2800" dirty="0" smtClean="0"/>
              <a:t>in the subdirectory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sz="2800" dirty="0" smtClean="0"/>
              <a:t> of the parent directory: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808969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529792"/>
            <a:ext cx="7773988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the Web Works?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1371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WWW use classical client / server architecture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HTTP is text-based </a:t>
            </a:r>
            <a:r>
              <a:rPr lang="en-US" dirty="0"/>
              <a:t>request-response </a:t>
            </a:r>
            <a:r>
              <a:rPr lang="en-US" dirty="0" smtClean="0"/>
              <a:t>protocol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71800" y="3174562"/>
            <a:ext cx="3352800" cy="676629"/>
            <a:chOff x="1776" y="1680"/>
            <a:chExt cx="1728" cy="352"/>
          </a:xfrm>
          <a:solidFill>
            <a:schemeClr val="accent5">
              <a:lumMod val="60000"/>
              <a:lumOff val="40000"/>
              <a:alpha val="30000"/>
            </a:schemeClr>
          </a:solidFill>
        </p:grpSpPr>
        <p:sp>
          <p:nvSpPr>
            <p:cNvPr id="874525" name="AutoShape 29"/>
            <p:cNvSpPr>
              <a:spLocks noChangeArrowheads="1"/>
            </p:cNvSpPr>
            <p:nvPr/>
          </p:nvSpPr>
          <p:spPr bwMode="auto">
            <a:xfrm>
              <a:off x="1776" y="1680"/>
              <a:ext cx="1728" cy="35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pFill/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26" name="Text Box 30"/>
            <p:cNvSpPr txBox="1">
              <a:spLocks noChangeArrowheads="1"/>
            </p:cNvSpPr>
            <p:nvPr/>
          </p:nvSpPr>
          <p:spPr bwMode="auto">
            <a:xfrm>
              <a:off x="2044" y="1751"/>
              <a:ext cx="1008" cy="2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request</a:t>
              </a:r>
            </a:p>
          </p:txBody>
        </p:sp>
      </p:grpSp>
      <p:sp>
        <p:nvSpPr>
          <p:cNvPr id="874527" name="Text Box 31"/>
          <p:cNvSpPr txBox="1">
            <a:spLocks noChangeArrowheads="1"/>
          </p:cNvSpPr>
          <p:nvPr/>
        </p:nvSpPr>
        <p:spPr bwMode="auto">
          <a:xfrm>
            <a:off x="304800" y="5279648"/>
            <a:ext cx="285115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a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</a:p>
        </p:txBody>
      </p:sp>
      <p:sp>
        <p:nvSpPr>
          <p:cNvPr id="874528" name="Text Box 32"/>
          <p:cNvSpPr txBox="1">
            <a:spLocks noChangeArrowheads="1"/>
          </p:cNvSpPr>
          <p:nvPr/>
        </p:nvSpPr>
        <p:spPr bwMode="auto">
          <a:xfrm>
            <a:off x="5838824" y="5108138"/>
            <a:ext cx="3000376" cy="12926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running Web Server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  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(IIS, Apache,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4211200"/>
            <a:ext cx="3352800" cy="698748"/>
            <a:chOff x="3200400" y="3962400"/>
            <a:chExt cx="2895600" cy="485775"/>
          </a:xfrm>
        </p:grpSpPr>
        <p:sp>
          <p:nvSpPr>
            <p:cNvPr id="874530" name="AutoShape 34"/>
            <p:cNvSpPr>
              <a:spLocks noChangeArrowheads="1"/>
            </p:cNvSpPr>
            <p:nvPr/>
          </p:nvSpPr>
          <p:spPr bwMode="auto">
            <a:xfrm flipH="1">
              <a:off x="3200400" y="3962400"/>
              <a:ext cx="2895600" cy="485775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31" name="Text Box 35"/>
            <p:cNvSpPr txBox="1">
              <a:spLocks noChangeArrowheads="1"/>
            </p:cNvSpPr>
            <p:nvPr/>
          </p:nvSpPr>
          <p:spPr bwMode="auto">
            <a:xfrm>
              <a:off x="3810001" y="4071918"/>
              <a:ext cx="1950068" cy="27816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</a:t>
              </a:r>
              <a:r>
                <a:rPr kumimoji="0"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response</a:t>
              </a:r>
              <a:endParaRPr kumimoji="0"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74533" name="Text Box 37"/>
          <p:cNvSpPr txBox="1">
            <a:spLocks noChangeArrowheads="1"/>
          </p:cNvSpPr>
          <p:nvPr/>
        </p:nvSpPr>
        <p:spPr bwMode="auto">
          <a:xfrm>
            <a:off x="3875088" y="2819400"/>
            <a:ext cx="1293812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sp>
        <p:nvSpPr>
          <p:cNvPr id="874534" name="Text Box 38"/>
          <p:cNvSpPr txBox="1">
            <a:spLocks noChangeArrowheads="1"/>
          </p:cNvSpPr>
          <p:nvPr/>
        </p:nvSpPr>
        <p:spPr bwMode="auto">
          <a:xfrm>
            <a:off x="4310062" y="3971488"/>
            <a:ext cx="947738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803" y="2638165"/>
            <a:ext cx="2438400" cy="2438400"/>
            <a:chOff x="228600" y="224864"/>
            <a:chExt cx="2438400" cy="2438400"/>
          </a:xfrm>
        </p:grpSpPr>
        <p:pic>
          <p:nvPicPr>
            <p:cNvPr id="1026" name="Picture 2" descr="http://askyourpc.com/media/blogs/a/images_2/Computer-256x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2248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6" descr="website-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723">
              <a:off x="602640" y="904992"/>
              <a:ext cx="1280241" cy="106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 fov="300000">
                <a:rot lat="21510460" lon="300467" rev="21477836"/>
              </a:camera>
              <a:lightRig rig="threePt" dir="t"/>
            </a:scene3d>
          </p:spPr>
        </p:pic>
      </p:grpSp>
      <p:pic>
        <p:nvPicPr>
          <p:cNvPr id="1028" name="Picture 4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20134"/>
            <a:ext cx="2011804" cy="20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</a:t>
            </a:r>
            <a:endParaRPr lang="bg-BG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apply-now-button.jpg” 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3253" name="Picture 4" descr="hyperli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28775"/>
            <a:ext cx="5257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links-to-same-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44675"/>
            <a:ext cx="602773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Inserting an image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/>
                <a:gridCol w="644106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php.png"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3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 smtClean="0"/>
              <a:t>: Deprecated!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0420" name="Picture 5" descr="mi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569029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Lists: </a:t>
            </a:r>
            <a:r>
              <a:rPr lang="en-US" noProof="1" smtClean="0"/>
              <a:t>&lt;ol&gt;</a:t>
            </a:r>
            <a:r>
              <a:rPr lang="en-US" dirty="0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dirty="0" smtClean="0"/>
              <a:t>u</a:t>
            </a:r>
            <a:r>
              <a:rPr lang="en-US" sz="3900" noProof="1" smtClean="0"/>
              <a:t>l&gt;</a:t>
            </a:r>
            <a:r>
              <a:rPr lang="en-US" sz="3900" dirty="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a Web Page?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pages</a:t>
            </a:r>
            <a:r>
              <a:rPr lang="en-US" dirty="0" smtClean="0"/>
              <a:t> are text files containing HTML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 smtClean="0"/>
              <a:t>yper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 smtClean="0"/>
              <a:t>ext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arkup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/>
              <a:t>anguage</a:t>
            </a:r>
          </a:p>
          <a:p>
            <a:pPr lvl="1">
              <a:defRPr/>
            </a:pPr>
            <a:r>
              <a:rPr lang="en-US" dirty="0" smtClean="0"/>
              <a:t>A notation for describing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structure</a:t>
            </a:r>
            <a:r>
              <a:rPr lang="en-US" dirty="0" smtClean="0"/>
              <a:t> (semantic markup)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  <a:r>
              <a:rPr lang="en-US" dirty="0" smtClean="0"/>
              <a:t> (presentation markup)</a:t>
            </a:r>
          </a:p>
          <a:p>
            <a:pPr lvl="1">
              <a:defRPr/>
            </a:pPr>
            <a:r>
              <a:rPr lang="en-US" dirty="0" smtClean="0"/>
              <a:t>Looks (looked?) like:</a:t>
            </a:r>
          </a:p>
          <a:p>
            <a:pPr lvl="2">
              <a:defRPr/>
            </a:pPr>
            <a:r>
              <a:rPr lang="en-US" dirty="0" smtClean="0"/>
              <a:t>A Microsoft Word document</a:t>
            </a:r>
          </a:p>
          <a:p>
            <a:pPr>
              <a:defRPr/>
            </a:pPr>
            <a:r>
              <a:rPr lang="en-US" dirty="0" smtClean="0"/>
              <a:t>The markup tags provide information about the page content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00200"/>
            <a:ext cx="3333750" cy="4791075"/>
          </a:xfrm>
          <a:prstGeom prst="roundRect">
            <a:avLst>
              <a:gd name="adj" fmla="val 14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52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Characters 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</a:rPr>
              <a:t>&lt;SPAN&gt;</a:t>
            </a:r>
            <a:r>
              <a:rPr lang="en-US" dirty="0" smtClean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add a line break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an inline element</a:t>
            </a:r>
          </a:p>
          <a:p>
            <a:pPr lvl="1"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4200" y="3429000"/>
            <a:ext cx="48768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5291">
            <a:off x="737435" y="2866099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5216420" y="4908247"/>
            <a:ext cx="3200400" cy="1330934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4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Creating HTML Pages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An HTML file must have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 smtClean="0"/>
              <a:t> file extension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HTML files can be created with text editors:</a:t>
            </a:r>
          </a:p>
          <a:p>
            <a:pPr lvl="1">
              <a:lnSpc>
                <a:spcPct val="95000"/>
              </a:lnSpc>
              <a:defRPr/>
            </a:pPr>
            <a:r>
              <a:rPr lang="en-US" noProof="1" smtClean="0"/>
              <a:t>NotePad, NotePad ++, PSPad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Or HTML editors (WYSIWYG Editors):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FrontPage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Macromedia Dreamweaver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Netscape Composer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Word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should not be used for layout. Use CSS floats and positioning styles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  <p:extLst>
      <p:ext uri="{BB962C8B-B14F-4D97-AF65-F5344CB8AC3E}">
        <p14:creationId xmlns:p14="http://schemas.microsoft.com/office/powerpoint/2010/main" val="3907040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2582117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914775"/>
            <a:ext cx="28003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38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rows split into three semantic sections: header, body and footer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header and contains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 smtClean="0"/>
              <a:t> elements, instead of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 smtClean="0"/>
              <a:t> elements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dirty="0" smtClean="0"/>
              <a:t> define columns (most often used to set column widths)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54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0668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th&gt;Column 1&lt;/th&gt;&lt;th&gt;Column 2&lt;/th&gt;&lt;/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2.2&lt;/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9400" y="22915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3358396"/>
            <a:ext cx="2209800" cy="527804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4425196"/>
            <a:ext cx="4419600" cy="527804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4200" y="2209800"/>
            <a:ext cx="9906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2800" y="12247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797141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</a:t>
            </a:r>
            <a:br>
              <a:rPr lang="en-US" sz="3800" dirty="0" smtClean="0"/>
            </a:br>
            <a:r>
              <a:rPr lang="en-US" sz="3800" dirty="0" smtClean="0"/>
              <a:t>Example (2)</a:t>
            </a:r>
            <a:endParaRPr lang="bg-BG" sz="3800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5029200"/>
            <a:ext cx="4038600" cy="1379101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752600"/>
            <a:ext cx="5305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752600" y="685800"/>
            <a:ext cx="4038600" cy="953453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By default, header text is bold and centered.</a:t>
            </a:r>
          </a:p>
        </p:txBody>
      </p:sp>
    </p:spTree>
    <p:extLst>
      <p:ext uri="{BB962C8B-B14F-4D97-AF65-F5344CB8AC3E}">
        <p14:creationId xmlns:p14="http://schemas.microsoft.com/office/powerpoint/2010/main" val="1478725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5" y="3905250"/>
            <a:ext cx="3095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9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19812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1981200"/>
            <a:ext cx="3352800" cy="45720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8194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82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35311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4" name="Picture 3" descr="C:\downloads\NASA Space Wallpapers\NASA Space Wallpaper 003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597">
            <a:off x="3201386" y="4561481"/>
            <a:ext cx="2970900" cy="2111749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pic>
        <p:nvPicPr>
          <p:cNvPr id="7" name="Picture 8" descr="http://www.transcode.org/images/greenHT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85800"/>
            <a:ext cx="3962400" cy="2057400"/>
          </a:xfrm>
          <a:prstGeom prst="roundRect">
            <a:avLst>
              <a:gd name="adj" fmla="val 3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3908" name="Picture 4" descr="http://www.artistsvalley.com/images/free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50772"/>
            <a:ext cx="4000500" cy="1816228"/>
          </a:xfrm>
          <a:prstGeom prst="roundRect">
            <a:avLst>
              <a:gd name="adj" fmla="val 4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23910" name="Picture 6" descr="http://media02.hongkiat.com/table_design/html-table-desi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1"/>
          <a:stretch>
            <a:fillRect/>
          </a:stretch>
        </p:blipFill>
        <p:spPr bwMode="auto">
          <a:xfrm rot="13352195">
            <a:off x="440769" y="4634677"/>
            <a:ext cx="2576488" cy="1381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3912" name="Picture 8" descr="http://www.ladybirdcms.com/Sites/1/userFiles/1261/image/icon_UnderConstructi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18" y="4267200"/>
            <a:ext cx="1661582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76550"/>
            <a:ext cx="36861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75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  <p:extLst>
      <p:ext uri="{BB962C8B-B14F-4D97-AF65-F5344CB8AC3E}">
        <p14:creationId xmlns:p14="http://schemas.microsoft.com/office/powerpoint/2010/main" val="39882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554301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342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</a:t>
            </a:r>
            <a:br>
              <a:rPr lang="en-US" sz="3600" dirty="0" smtClean="0"/>
            </a:br>
            <a:r>
              <a:rPr lang="en-US" sz="3600" dirty="0" smtClean="0"/>
              <a:t>Example (2)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380020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1746" name="Picture 2" descr="http://cdn-www.soyouwanna.com/images/lessons/WebProgAOL01fg01-n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01251">
            <a:off x="3306833" y="3714294"/>
            <a:ext cx="2247900" cy="3067722"/>
          </a:xfrm>
          <a:prstGeom prst="roundRect">
            <a:avLst>
              <a:gd name="adj" fmla="val 5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31748" name="Picture 4" descr="http://www.learn-html-tutorial.com/Images/sol-re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426718"/>
            <a:ext cx="2171700" cy="2316482"/>
          </a:xfrm>
          <a:prstGeom prst="roundRect">
            <a:avLst>
              <a:gd name="adj" fmla="val 60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1750" name="Picture 6" descr="http://icons2.iconarchive.com/icons/dryicons/aesthetica-2/48/html-page-accep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2590800"/>
            <a:ext cx="457200" cy="457200"/>
          </a:xfrm>
          <a:prstGeom prst="rect">
            <a:avLst/>
          </a:prstGeom>
          <a:noFill/>
        </p:spPr>
      </p:pic>
      <p:pic>
        <p:nvPicPr>
          <p:cNvPr id="31752" name="Picture 8" descr="http://www.iconarchive.com/icons/mart/glaze/128/html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683012">
            <a:off x="709695" y="1319294"/>
            <a:ext cx="1219200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1136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spcBef>
                <a:spcPts val="1200"/>
              </a:spcBef>
              <a:defRPr/>
            </a:pP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  <p:extLst>
      <p:ext uri="{BB962C8B-B14F-4D97-AF65-F5344CB8AC3E}">
        <p14:creationId xmlns:p14="http://schemas.microsoft.com/office/powerpoint/2010/main" val="30548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Single-line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Multi-line textarea fields: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Hidden fields contain data not shown to the user: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 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 /&gt;</a:t>
            </a:r>
          </a:p>
        </p:txBody>
      </p:sp>
    </p:spTree>
    <p:extLst>
      <p:ext uri="{BB962C8B-B14F-4D97-AF65-F5344CB8AC3E}">
        <p14:creationId xmlns:p14="http://schemas.microsoft.com/office/powerpoint/2010/main" val="36505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Fieldsets</a:t>
            </a:r>
            <a:endParaRPr lang="en-US" dirty="0" smtClean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Fieldsets</a:t>
            </a:r>
            <a:r>
              <a:rPr lang="en-US" sz="3000" dirty="0" smtClean="0"/>
              <a:t> 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rgbClr val="FFFFFF"/>
                </a:solidFill>
              </a:rPr>
              <a:t>&lt;legend&gt;</a:t>
            </a:r>
            <a:r>
              <a:rPr lang="en-US" sz="3000" dirty="0" smtClean="0"/>
              <a:t> is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</a:t>
            </a:r>
            <a:r>
              <a:rPr lang="en-US" sz="3000" dirty="0" smtClean="0"/>
              <a:t>'s title.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926372"/>
            <a:ext cx="7488238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action="form.aspx"&gt;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&lt;legend&gt;Client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id="Name"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id="Phone"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&lt;legend&gt;Order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id="Quantity"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cols="40" rows="10"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id="Remarks"&gt;&lt;/textarea&gt;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4187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Checkboxes: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Radio buttons: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 /&gt;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 /&gt;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value="Lom"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value="Ruse" /&gt;</a:t>
            </a:r>
          </a:p>
        </p:txBody>
      </p:sp>
    </p:spTree>
    <p:extLst>
      <p:ext uri="{BB962C8B-B14F-4D97-AF65-F5344CB8AC3E}">
        <p14:creationId xmlns:p14="http://schemas.microsoft.com/office/powerpoint/2010/main" val="2917459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Dropdown menus: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 /&gt;</a:t>
            </a:r>
          </a:p>
        </p:txBody>
      </p:sp>
    </p:spTree>
    <p:extLst>
      <p:ext uri="{BB962C8B-B14F-4D97-AF65-F5344CB8AC3E}">
        <p14:creationId xmlns:p14="http://schemas.microsoft.com/office/powerpoint/2010/main" val="195355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“elements” and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Elements (tags)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156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4299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brings the form to its initial state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and click coordinates are sent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</a:t>
            </a:r>
            <a:r>
              <a:rPr lang="en-US" sz="3000" dirty="0" err="1" smtClean="0"/>
              <a:t>Javascript</a:t>
            </a:r>
            <a:r>
              <a:rPr lang="en-US" sz="3000" dirty="0" smtClean="0"/>
              <a:t>, no default action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value="Reset the form"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value="click me" /&gt;</a:t>
            </a:r>
          </a:p>
        </p:txBody>
      </p:sp>
    </p:spTree>
    <p:extLst>
      <p:ext uri="{BB962C8B-B14F-4D97-AF65-F5344CB8AC3E}">
        <p14:creationId xmlns:p14="http://schemas.microsoft.com/office/powerpoint/2010/main" val="302194595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Password input – a text field which masks the entered text with * signs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Multiple select field – displays the list of items in multiple lines, instead of one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45151039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Form Controls (4)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File input – a field used for uploading files</a:t>
            </a:r>
          </a:p>
          <a:p>
            <a:pPr>
              <a:defRPr/>
            </a:pPr>
            <a:endParaRPr lang="en-US" sz="3000" dirty="0" smtClean="0"/>
          </a:p>
          <a:p>
            <a:pPr lvl="1">
              <a:defRPr/>
            </a:pPr>
            <a:r>
              <a:rPr lang="en-US" sz="2800" dirty="0" smtClean="0"/>
              <a:t>When used, it requires the form element to have a specific attribute:</a:t>
            </a:r>
            <a:endParaRPr lang="bg-BG" sz="2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17526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type="file" name="photo"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3581400"/>
            <a:ext cx="7848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enctype="multipart/form-data"&gt;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type="file" name="photo"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319906907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Labels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Form labels are used to associate an explanatory text to a form field using the field's ID.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Clicking on a label focuses its associated field (checkboxes are toggled, radio buttons are checked)</a:t>
            </a:r>
          </a:p>
          <a:p>
            <a:pPr>
              <a:defRPr/>
            </a:pPr>
            <a:r>
              <a:rPr lang="en-US" sz="3000" dirty="0" smtClean="0"/>
              <a:t>Labels are both a usability and accessibility feature and are required in order to pass accessibility validation.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for="fn"&gt;First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id="fn" /&gt;</a:t>
            </a:r>
          </a:p>
        </p:txBody>
      </p:sp>
    </p:spTree>
    <p:extLst>
      <p:ext uri="{BB962C8B-B14F-4D97-AF65-F5344CB8AC3E}">
        <p14:creationId xmlns:p14="http://schemas.microsoft.com/office/powerpoint/2010/main" val="167081450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&lt;fieldset&gt;&lt;legend&gt;Academic information&lt;/legend&gt;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for="degree"&gt;Degree&lt;/label&gt;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 id="degree"&gt;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selected="selected"&gt;Master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for="studentid"&gt;Student ID&lt;/label&gt;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&lt;/fieldset&gt;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&lt;fieldset&gt;&lt;legend&gt;Personal Details&lt;/legend&gt;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for="fname"&gt;First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id="fname"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for="lname"&gt;Last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id="lname" /&gt;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50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255058"/>
            <a:ext cx="8075612" cy="4965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Gender: 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id="gm" value="m"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for="gm"&gt;Male&lt;/label&gt;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id="gf" value="f"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for="gf"&gt;Female&lt;/label&gt;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for="email"&gt;Email&lt;/label&gt;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name="email" id="email"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&lt;/fieldset&gt;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name="terms" cols="30" rows="4"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readonly="readonly"&gt;TERMS AND CONDITIONS...&lt;/textarea&gt;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name="submit" value="Send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type="reset" value="Clear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882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3" y="1295400"/>
            <a:ext cx="43338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38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TabIndex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tabindex</a:t>
            </a:r>
            <a:r>
              <a:rPr lang="en-US" dirty="0" smtClean="0"/>
              <a:t> HTML attribute controls the order in which form fields and hyperlinks are focused when repeatedly pressing the TAB key</a:t>
            </a:r>
          </a:p>
          <a:p>
            <a:pPr lvl="1"/>
            <a:r>
              <a:rPr lang="en-US" dirty="0" err="1" smtClean="0"/>
              <a:t>tabindex</a:t>
            </a:r>
            <a:r>
              <a:rPr lang="en-US" dirty="0" smtClean="0"/>
              <a:t>="0" (zero) - "natural" order</a:t>
            </a:r>
          </a:p>
          <a:p>
            <a:pPr lvl="1"/>
            <a:r>
              <a:rPr lang="en-US" dirty="0" smtClean="0"/>
              <a:t>If X &gt; Y, then elements with </a:t>
            </a:r>
            <a:r>
              <a:rPr lang="en-US" dirty="0" err="1" smtClean="0"/>
              <a:t>tabindex</a:t>
            </a:r>
            <a:r>
              <a:rPr lang="en-US" dirty="0" smtClean="0"/>
              <a:t>="X" are iterated before elements with </a:t>
            </a:r>
            <a:r>
              <a:rPr lang="en-US" dirty="0" err="1" smtClean="0"/>
              <a:t>tabindex</a:t>
            </a:r>
            <a:r>
              <a:rPr lang="en-US" dirty="0" smtClean="0"/>
              <a:t>="Y"</a:t>
            </a:r>
          </a:p>
          <a:p>
            <a:pPr lvl="1"/>
            <a:r>
              <a:rPr lang="en-US" dirty="0" smtClean="0"/>
              <a:t>Elements with negative </a:t>
            </a:r>
            <a:r>
              <a:rPr lang="en-US" dirty="0" err="1" smtClean="0"/>
              <a:t>tabindex</a:t>
            </a:r>
            <a:r>
              <a:rPr lang="en-US" dirty="0" smtClean="0"/>
              <a:t> are skipped, however, this is not defined in the standard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57150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tabindex="10" /&gt;</a:t>
            </a:r>
          </a:p>
        </p:txBody>
      </p:sp>
    </p:spTree>
    <p:extLst>
      <p:ext uri="{BB962C8B-B14F-4D97-AF65-F5344CB8AC3E}">
        <p14:creationId xmlns:p14="http://schemas.microsoft.com/office/powerpoint/2010/main" val="19128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298280"/>
            <a:ext cx="7924800" cy="569120"/>
          </a:xfrm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 smtClean="0"/>
              <a:t>,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657600" cy="2438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5448"/>
            <a:ext cx="3790950" cy="24389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01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 smtClean="0"/>
              <a:t> provide a way to show multiple HTML documents in a single Web page</a:t>
            </a:r>
          </a:p>
          <a:p>
            <a:r>
              <a:rPr lang="en-US" dirty="0" smtClean="0"/>
              <a:t>The page can be split into separate views (frames) horizontally and vertically</a:t>
            </a:r>
          </a:p>
          <a:p>
            <a:r>
              <a:rPr lang="en-US" dirty="0" smtClean="0"/>
              <a:t>Frames were popular in the early ages of HTML development, but now their usage is rejected</a:t>
            </a:r>
          </a:p>
          <a:p>
            <a:r>
              <a:rPr lang="en-US" dirty="0" smtClean="0"/>
              <a:t>Frames are not supported by all user agents (browsers, search engines, etc.)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noframes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dirty="0" smtClean="0"/>
              <a:t>element is used to provide content for non-compatible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5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HTML source code should be formatted to increase readability and facilitate debugging.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For performance reasons, formatting can be sacrificed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1712893"/>
            <a:ext cx="777081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&lt;head&gt;&lt;title&gt;Frames Example&lt;/title&gt;&lt;/head&gt;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 cols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="180px,*,150px"&gt;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="left.html"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="middle.html"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="right.html"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428874" y="1094872"/>
            <a:ext cx="2057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frames.html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18093"/>
            <a:ext cx="807720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Note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target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attribute applied to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elements in the left frame.</a:t>
            </a:r>
          </a:p>
        </p:txBody>
      </p:sp>
    </p:spTree>
    <p:extLst>
      <p:ext uri="{BB962C8B-B14F-4D97-AF65-F5344CB8AC3E}">
        <p14:creationId xmlns:p14="http://schemas.microsoft.com/office/powerpoint/2010/main" val="2592108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Frames: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 smtClean="0"/>
              <a:t> provide a way to show one website inside another website: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3099137"/>
            <a:ext cx="777081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iframeGoogle" width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600" height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400" src="http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www.google.com" frameborder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yes" scrolling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="yes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"&gt;&lt;/iframe&gt;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799" y="2514600"/>
            <a:ext cx="317913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iframe-demo.html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872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8229600" cy="1524000"/>
          </a:xfrm>
        </p:spPr>
        <p:txBody>
          <a:bodyPr/>
          <a:lstStyle/>
          <a:p>
            <a:r>
              <a:rPr lang="en-US" dirty="0" smtClean="0"/>
              <a:t>Cascading Style Sheets (CSS)</a:t>
            </a:r>
            <a:endParaRPr lang="en-US" dirty="0"/>
          </a:p>
        </p:txBody>
      </p:sp>
      <p:pic>
        <p:nvPicPr>
          <p:cNvPr id="80898" name="Picture 2" descr="http://www.dlocc.com/articles/wp-content/uploads/2009/12/cs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367">
            <a:off x="6461331" y="560673"/>
            <a:ext cx="1338789" cy="1338790"/>
          </a:xfrm>
          <a:prstGeom prst="rect">
            <a:avLst/>
          </a:prstGeom>
          <a:noFill/>
        </p:spPr>
      </p:pic>
      <p:pic>
        <p:nvPicPr>
          <p:cNvPr id="80900" name="Picture 4" descr="http://www.iconspedia.com/uploads/12381172671847263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391">
            <a:off x="2702318" y="385160"/>
            <a:ext cx="1748902" cy="1748902"/>
          </a:xfrm>
          <a:prstGeom prst="rect">
            <a:avLst/>
          </a:prstGeom>
          <a:noFill/>
        </p:spPr>
      </p:pic>
      <p:pic>
        <p:nvPicPr>
          <p:cNvPr id="80902" name="Picture 6" descr="http://www.cssnewbie.com/wp-content/uploads/2008/02/css-exampl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19" y="4724400"/>
            <a:ext cx="3657600" cy="163677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0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What is CSS?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Styling with Cascading Stylesheets (CSS)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Selectors and style definitions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Linking HTML and CSS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Fonts, Backgrounds, Borders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 Box Model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Alignment, Z-Index, Margin, Padding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Positioning and Floating Elements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Visibility, Display, Overflow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CSS Development Tools</a:t>
            </a:r>
          </a:p>
          <a:p>
            <a:pPr marL="541338" indent="-541338">
              <a:tabLst/>
            </a:pPr>
            <a:endParaRPr lang="en-US" dirty="0" smtClean="0">
              <a:solidFill>
                <a:srgbClr val="FAF7C8"/>
              </a:solidFill>
            </a:endParaRPr>
          </a:p>
          <a:p>
            <a:endParaRPr lang="en-US" dirty="0" smtClean="0">
              <a:solidFill>
                <a:srgbClr val="FAF7C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r>
              <a:rPr lang="en-US" smtClean="0"/>
              <a:t>: A </a:t>
            </a:r>
            <a:r>
              <a:rPr lang="en-US" dirty="0" smtClean="0"/>
              <a:t>New Philosophy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Separate content from presentation!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16002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676400" y="3581400"/>
            <a:ext cx="16764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3340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5486400" y="4738688"/>
            <a:ext cx="15240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486400" y="5195888"/>
            <a:ext cx="1524000" cy="228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5486400" y="5653088"/>
            <a:ext cx="1524000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5403850" y="36099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5410200" y="3914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5410200" y="4248150"/>
            <a:ext cx="691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60030" y="2127250"/>
            <a:ext cx="280237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(HTML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5009324" y="2127250"/>
            <a:ext cx="253447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(CSS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057400" y="3657600"/>
            <a:ext cx="33528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3124200" y="4038600"/>
            <a:ext cx="2286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200400" y="4419600"/>
            <a:ext cx="2286000" cy="304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2057400" y="3733800"/>
            <a:ext cx="3352800" cy="1066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 flipV="1">
            <a:off x="3276600" y="4876800"/>
            <a:ext cx="2133600" cy="457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3352800" y="5638800"/>
            <a:ext cx="20574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693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Resulting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2133600" y="1066800"/>
            <a:ext cx="4681537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2339975" y="1196975"/>
            <a:ext cx="436245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4776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5929" y="4467457"/>
            <a:ext cx="5752142" cy="685800"/>
          </a:xfrm>
        </p:spPr>
        <p:txBody>
          <a:bodyPr/>
          <a:lstStyle/>
          <a:p>
            <a:pPr>
              <a:defRPr/>
            </a:pPr>
            <a:r>
              <a:rPr lang="en-US" smtClean="0"/>
              <a:t>CSS Intro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87033" y="5381857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55" y="1743307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743307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370">
            <a:off x="3641471" y="1175433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8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</a:t>
            </a:r>
            <a:endParaRPr lang="bg-BG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defRPr/>
            </a:pPr>
            <a:r>
              <a:rPr lang="en-US" sz="2800" dirty="0" smtClean="0"/>
              <a:t>Used to describe the presentation of documents</a:t>
            </a:r>
          </a:p>
          <a:p>
            <a:pPr lvl="1">
              <a:defRPr/>
            </a:pPr>
            <a:r>
              <a:rPr lang="en-US" sz="2800" dirty="0" smtClean="0"/>
              <a:t>Define sizes, spacing, fonts, colors, layout, etc.</a:t>
            </a:r>
          </a:p>
          <a:p>
            <a:pPr lvl="1">
              <a:defRPr/>
            </a:pPr>
            <a:r>
              <a:rPr lang="en-US" sz="2800" dirty="0" smtClean="0"/>
              <a:t>Improve content accessibility</a:t>
            </a:r>
          </a:p>
          <a:p>
            <a:pPr lvl="1">
              <a:defRPr/>
            </a:pPr>
            <a:r>
              <a:rPr lang="en-US" sz="2800" dirty="0" smtClean="0"/>
              <a:t>Improve flexibility</a:t>
            </a:r>
          </a:p>
          <a:p>
            <a:pPr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defRPr/>
            </a:pPr>
            <a:r>
              <a:rPr lang="en-US" sz="3000" dirty="0" smtClean="0"/>
              <a:t>Due to CSS, all HTML presentation tags and attributes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3000" dirty="0" smtClean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9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 (2)</a:t>
            </a:r>
            <a:endParaRPr lang="bg-BG" dirty="0" smtClean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can be applied to any XML document</a:t>
            </a:r>
          </a:p>
          <a:p>
            <a:pPr lvl="1">
              <a:defRPr/>
            </a:pPr>
            <a:r>
              <a:rPr lang="en-US" dirty="0" smtClean="0"/>
              <a:t>Not just to HTML / XHTML</a:t>
            </a:r>
          </a:p>
          <a:p>
            <a:pPr>
              <a:defRPr/>
            </a:pPr>
            <a:r>
              <a:rPr lang="en-US" dirty="0" smtClean="0"/>
              <a:t>CSS can specify different styles for different media</a:t>
            </a:r>
          </a:p>
          <a:p>
            <a:pPr lvl="1">
              <a:defRPr/>
            </a:pPr>
            <a:r>
              <a:rPr lang="en-US" dirty="0" smtClean="0"/>
              <a:t>On-screen</a:t>
            </a:r>
          </a:p>
          <a:p>
            <a:pPr lvl="1">
              <a:defRPr/>
            </a:pPr>
            <a:r>
              <a:rPr lang="en-US" dirty="0" smtClean="0"/>
              <a:t>In print</a:t>
            </a:r>
          </a:p>
          <a:p>
            <a:pPr lvl="1">
              <a:defRPr/>
            </a:pPr>
            <a:r>
              <a:rPr lang="en-US" dirty="0" smtClean="0"/>
              <a:t>Handheld, projection, etc.</a:t>
            </a:r>
          </a:p>
          <a:p>
            <a:pPr lvl="1">
              <a:defRPr/>
            </a:pPr>
            <a:r>
              <a:rPr lang="en-US" dirty="0" smtClean="0"/>
              <a:t>… even by voice or Braille-based reader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60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“Cascading”?</a:t>
            </a:r>
            <a:endParaRPr lang="bg-BG" dirty="0" smtClean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Cascade priorities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specificity (weight)</a:t>
            </a:r>
            <a:r>
              <a:rPr lang="en-US" dirty="0" smtClean="0"/>
              <a:t> are calculated and assigned to the rules</a:t>
            </a:r>
          </a:p>
          <a:p>
            <a:pPr lvl="1">
              <a:defRPr/>
            </a:pPr>
            <a:r>
              <a:rPr lang="en-US" dirty="0" smtClean="0"/>
              <a:t>Child elements in the HTML DOM tree inherit styles from their parent</a:t>
            </a:r>
          </a:p>
          <a:p>
            <a:pPr lvl="2">
              <a:defRPr/>
            </a:pPr>
            <a:r>
              <a:rPr lang="en-US" dirty="0" smtClean="0"/>
              <a:t>Can override them</a:t>
            </a:r>
          </a:p>
          <a:p>
            <a:pPr lvl="2">
              <a:defRPr/>
            </a:pPr>
            <a:r>
              <a:rPr lang="en-US" dirty="0" smtClean="0"/>
              <a:t>Control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 smtClean="0"/>
              <a:t> rule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63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8253</TotalTime>
  <Words>16782</Words>
  <Application>Microsoft Office PowerPoint</Application>
  <PresentationFormat>On-screen Show (4:3)</PresentationFormat>
  <Paragraphs>2819</Paragraphs>
  <Slides>225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37" baseType="lpstr">
      <vt:lpstr>Arial</vt:lpstr>
      <vt:lpstr>Bookman Old Style</vt:lpstr>
      <vt:lpstr>Calibri</vt:lpstr>
      <vt:lpstr>Cambria</vt:lpstr>
      <vt:lpstr>Consolas</vt:lpstr>
      <vt:lpstr>Corbel</vt:lpstr>
      <vt:lpstr>Courier New</vt:lpstr>
      <vt:lpstr>Times New Roman</vt:lpstr>
      <vt:lpstr>Wingdings</vt:lpstr>
      <vt:lpstr>Wingdings 2</vt:lpstr>
      <vt:lpstr>Telerik-PowerPoint-Theme</vt:lpstr>
      <vt:lpstr>Image</vt:lpstr>
      <vt:lpstr>HTML Basics</vt:lpstr>
      <vt:lpstr>Table of Contents</vt:lpstr>
      <vt:lpstr>Table of Contents (2)</vt:lpstr>
      <vt:lpstr>How the Web Works?</vt:lpstr>
      <vt:lpstr>What is a Web Page?</vt:lpstr>
      <vt:lpstr>Creating HTML Pages</vt:lpstr>
      <vt:lpstr>HTML Basics</vt:lpstr>
      <vt:lpstr>HTML Structure</vt:lpstr>
      <vt:lpstr>HTML Code Formatting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Introduction to HTML</vt:lpstr>
      <vt:lpstr>Preface</vt:lpstr>
      <vt:lpstr>The &lt;!DOCTYPE&gt; Declaration</vt:lpstr>
      <vt:lpstr>HTML vs. XHTML</vt:lpstr>
      <vt:lpstr>XHTML vs. HTML (2)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Characters – Example</vt:lpstr>
      <vt:lpstr>Special Chars – Example (2)</vt:lpstr>
      <vt:lpstr>Using &lt;DIV&gt; and &lt;SPAN&gt; Block and Inline Elements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 (2)</vt:lpstr>
      <vt:lpstr>Nested Tables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Fieldsets</vt:lpstr>
      <vt:lpstr>Form Input Controls</vt:lpstr>
      <vt:lpstr>Other Form Controls</vt:lpstr>
      <vt:lpstr>Other Form Controls (2)</vt:lpstr>
      <vt:lpstr>Other Form Controls (3)</vt:lpstr>
      <vt:lpstr>Other Form Controls (4)</vt:lpstr>
      <vt:lpstr>Labels</vt:lpstr>
      <vt:lpstr>HTML Forms – Example</vt:lpstr>
      <vt:lpstr>HTML Forms – Example (2)</vt:lpstr>
      <vt:lpstr>HTML Forms – Example (3)</vt:lpstr>
      <vt:lpstr>TabIndex</vt:lpstr>
      <vt:lpstr>HTML Frames</vt:lpstr>
      <vt:lpstr>HTML Frames</vt:lpstr>
      <vt:lpstr>HTML Frames – Demo</vt:lpstr>
      <vt:lpstr>Inline Frames: &lt;iframe&gt;</vt:lpstr>
      <vt:lpstr>Cascading Style Sheets (CSS)</vt:lpstr>
      <vt:lpstr>Table of Contents</vt:lpstr>
      <vt:lpstr>CSS: A New Philosophy</vt:lpstr>
      <vt:lpstr>The Resulting Page</vt:lpstr>
      <vt:lpstr>CSS Intro</vt:lpstr>
      <vt:lpstr>CSS Introduction</vt:lpstr>
      <vt:lpstr>CSS Introduction (2)</vt:lpstr>
      <vt:lpstr>Why “Cascading”?</vt:lpstr>
      <vt:lpstr>Why “Cascading”? (2)</vt:lpstr>
      <vt:lpstr>Why “Cascading”? (3)</vt:lpstr>
      <vt:lpstr>Style Sheets Syntax</vt:lpstr>
      <vt:lpstr>Selectors</vt:lpstr>
      <vt:lpstr>Selectors (2)</vt:lpstr>
      <vt:lpstr>Selectors (3)</vt:lpstr>
      <vt:lpstr>Selectors (4)</vt:lpstr>
      <vt:lpstr>Selectors (5)</vt:lpstr>
      <vt:lpstr>Values in the CSS Rules</vt:lpstr>
      <vt:lpstr>Default Browser Styles</vt:lpstr>
      <vt:lpstr>Linking HTML and CSS</vt:lpstr>
      <vt:lpstr>Linking HTML and CSS (2)</vt:lpstr>
      <vt:lpstr>Inline Styles: Example</vt:lpstr>
      <vt:lpstr>Inline Styles: Example</vt:lpstr>
      <vt:lpstr>CSS Cascade (Precedence)</vt:lpstr>
      <vt:lpstr>CSS Specificity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External Styles: Example (4)</vt:lpstr>
      <vt:lpstr>Text-related CSS Properties</vt:lpstr>
      <vt:lpstr>CSS Rules for Fonts (2)</vt:lpstr>
      <vt:lpstr>Shorthand Font Property</vt:lpstr>
      <vt:lpstr>Backgrounds</vt:lpstr>
      <vt:lpstr>Backgrounds (2)</vt:lpstr>
      <vt:lpstr>Background Shorthand Property</vt:lpstr>
      <vt:lpstr>Background-image or &lt;img&gt;?</vt:lpstr>
      <vt:lpstr>Borders</vt:lpstr>
      <vt:lpstr>Border Shorthand Property</vt:lpstr>
      <vt:lpstr>Width and Height</vt:lpstr>
      <vt:lpstr>Margin and Padding</vt:lpstr>
      <vt:lpstr>Margin and Padding: Short Rules</vt:lpstr>
      <vt:lpstr>The Box Model</vt:lpstr>
      <vt:lpstr>IE Quirks Mode</vt:lpstr>
      <vt:lpstr>Positioning</vt:lpstr>
      <vt:lpstr>Positioning (2)</vt:lpstr>
      <vt:lpstr>Positioning (3)</vt:lpstr>
      <vt:lpstr>Inline element positioning</vt:lpstr>
      <vt:lpstr>Float</vt:lpstr>
      <vt:lpstr>Float (2)</vt:lpstr>
      <vt:lpstr>Clear</vt:lpstr>
      <vt:lpstr>Clear (2)</vt:lpstr>
      <vt:lpstr>Opacity</vt:lpstr>
      <vt:lpstr>Visibility</vt:lpstr>
      <vt:lpstr>Display</vt:lpstr>
      <vt:lpstr>Display (2)</vt:lpstr>
      <vt:lpstr>Overflow</vt:lpstr>
      <vt:lpstr>Other CSS Properties</vt:lpstr>
      <vt:lpstr>Benefits of using CSS</vt:lpstr>
      <vt:lpstr>Maintenance Example</vt:lpstr>
      <vt:lpstr>CSS Development Tools</vt:lpstr>
      <vt:lpstr>CSS Development Tools (3)</vt:lpstr>
      <vt:lpstr>CSS Development Tools (4)</vt:lpstr>
      <vt:lpstr>Introduction to JavaScript</vt:lpstr>
      <vt:lpstr>Table of Contents</vt:lpstr>
      <vt:lpstr>Table of Contents (2)</vt:lpstr>
      <vt:lpstr>Table of Contents (3)</vt:lpstr>
      <vt:lpstr>DHTML</vt:lpstr>
      <vt:lpstr>What is DHTML?</vt:lpstr>
      <vt:lpstr>DTHML = HTML + CSS + JavaScript</vt:lpstr>
      <vt:lpstr>JavaScript</vt:lpstr>
      <vt:lpstr>JavaScript</vt:lpstr>
      <vt:lpstr>JavaScript Advantages</vt:lpstr>
      <vt:lpstr>What Can JavaScript Do?</vt:lpstr>
      <vt:lpstr>The First Script</vt:lpstr>
      <vt:lpstr>Another Small Example</vt:lpstr>
      <vt:lpstr>Using JavaScript Code</vt:lpstr>
      <vt:lpstr>JavaScript – When is Executed?</vt:lpstr>
      <vt:lpstr>Calling a JavaScript Function from Event Handler – Example</vt:lpstr>
      <vt:lpstr>Using External Script Files</vt:lpstr>
      <vt:lpstr>The JavaScript Syntax</vt:lpstr>
      <vt:lpstr>JavaScript Syntax</vt:lpstr>
      <vt:lpstr>Data Types</vt:lpstr>
      <vt:lpstr>Everything is Object</vt:lpstr>
      <vt:lpstr>String Operations</vt:lpstr>
      <vt:lpstr>Arrays Operations and Properties</vt:lpstr>
      <vt:lpstr>Standard Popup Boxes</vt:lpstr>
      <vt:lpstr>Sum of Numbers – Example</vt:lpstr>
      <vt:lpstr>Sum of Numbers – Example (2)</vt:lpstr>
      <vt:lpstr>JavaScript Prompt – Example</vt:lpstr>
      <vt:lpstr>Conditional Statement (if)</vt:lpstr>
      <vt:lpstr>Conditional Statement (if) (2)</vt:lpstr>
      <vt:lpstr>Switch Statement</vt:lpstr>
      <vt:lpstr>Loops</vt:lpstr>
      <vt:lpstr>Functions </vt:lpstr>
      <vt:lpstr>Function Arguments  and Return Value</vt:lpstr>
      <vt:lpstr>Document Object Model (DOM)</vt:lpstr>
      <vt:lpstr>Document Object Model (DOM)</vt:lpstr>
      <vt:lpstr>Accessing Elements</vt:lpstr>
      <vt:lpstr>DOM Manipulation</vt:lpstr>
      <vt:lpstr>Common Element Properties</vt:lpstr>
      <vt:lpstr>Common Element Properties (2)</vt:lpstr>
      <vt:lpstr>Accessing Elements through the DOM Tree Structure</vt:lpstr>
      <vt:lpstr>Accessing Elements through the DOM Tree – Example</vt:lpstr>
      <vt:lpstr>The HTML DOM Event Model</vt:lpstr>
      <vt:lpstr>The HTML DOM Event Model</vt:lpstr>
      <vt:lpstr>The HTML DOM Event Model (2)</vt:lpstr>
      <vt:lpstr>The HTML DOM Event Model (3)</vt:lpstr>
      <vt:lpstr>Common DOM Events</vt:lpstr>
      <vt:lpstr>Common DOM Events (2)</vt:lpstr>
      <vt:lpstr>onload Event – Example</vt:lpstr>
      <vt:lpstr>The Built-In Browser Objects</vt:lpstr>
      <vt:lpstr>Built-in Browser Objects</vt:lpstr>
      <vt:lpstr>DOM Hierarchy – Example</vt:lpstr>
      <vt:lpstr>Opening New Window – Example</vt:lpstr>
      <vt:lpstr>The Navigator Object</vt:lpstr>
      <vt:lpstr>The Screen Object</vt:lpstr>
      <vt:lpstr>Document and Location</vt:lpstr>
      <vt:lpstr>Form Validation – Example</vt:lpstr>
      <vt:lpstr>The Math Object</vt:lpstr>
      <vt:lpstr>The Date Object</vt:lpstr>
      <vt:lpstr>Timers: setTimeout()</vt:lpstr>
      <vt:lpstr>Timers: setInterval()</vt:lpstr>
      <vt:lpstr>Timer – Example</vt:lpstr>
      <vt:lpstr>Debugging JavaScript</vt:lpstr>
      <vt:lpstr>Debugging JavaScript</vt:lpstr>
      <vt:lpstr>Firebug</vt:lpstr>
      <vt:lpstr>Firebug (2)</vt:lpstr>
      <vt:lpstr>JavaScript Console Object</vt:lpstr>
      <vt:lpstr>HTML, CSS and JavaScript Basics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Marius Gžegoževskis</cp:lastModifiedBy>
  <cp:revision>730</cp:revision>
  <dcterms:created xsi:type="dcterms:W3CDTF">2007-12-08T16:03:35Z</dcterms:created>
  <dcterms:modified xsi:type="dcterms:W3CDTF">2015-03-02T10:12:52Z</dcterms:modified>
</cp:coreProperties>
</file>